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71"/>
  </p:notesMasterIdLst>
  <p:handoutMasterIdLst>
    <p:handoutMasterId r:id="rId72"/>
  </p:handoutMasterIdLst>
  <p:sldIdLst>
    <p:sldId id="256" r:id="rId2"/>
    <p:sldId id="392" r:id="rId3"/>
    <p:sldId id="398" r:id="rId4"/>
    <p:sldId id="399" r:id="rId5"/>
    <p:sldId id="397" r:id="rId6"/>
    <p:sldId id="396" r:id="rId7"/>
    <p:sldId id="319" r:id="rId8"/>
    <p:sldId id="401" r:id="rId9"/>
    <p:sldId id="403" r:id="rId10"/>
    <p:sldId id="402" r:id="rId11"/>
    <p:sldId id="330" r:id="rId12"/>
    <p:sldId id="404" r:id="rId13"/>
    <p:sldId id="335" r:id="rId14"/>
    <p:sldId id="343" r:id="rId15"/>
    <p:sldId id="336" r:id="rId16"/>
    <p:sldId id="337" r:id="rId17"/>
    <p:sldId id="338" r:id="rId18"/>
    <p:sldId id="344" r:id="rId19"/>
    <p:sldId id="339" r:id="rId20"/>
    <p:sldId id="340" r:id="rId21"/>
    <p:sldId id="341" r:id="rId22"/>
    <p:sldId id="345" r:id="rId23"/>
    <p:sldId id="342" r:id="rId24"/>
    <p:sldId id="375" r:id="rId25"/>
    <p:sldId id="346" r:id="rId26"/>
    <p:sldId id="347" r:id="rId27"/>
    <p:sldId id="348" r:id="rId28"/>
    <p:sldId id="349" r:id="rId29"/>
    <p:sldId id="376" r:id="rId30"/>
    <p:sldId id="350" r:id="rId31"/>
    <p:sldId id="354" r:id="rId32"/>
    <p:sldId id="355" r:id="rId33"/>
    <p:sldId id="351" r:id="rId34"/>
    <p:sldId id="356" r:id="rId35"/>
    <p:sldId id="353" r:id="rId36"/>
    <p:sldId id="377" r:id="rId37"/>
    <p:sldId id="357" r:id="rId38"/>
    <p:sldId id="358" r:id="rId39"/>
    <p:sldId id="364" r:id="rId40"/>
    <p:sldId id="365" r:id="rId41"/>
    <p:sldId id="363" r:id="rId42"/>
    <p:sldId id="378" r:id="rId43"/>
    <p:sldId id="366" r:id="rId44"/>
    <p:sldId id="367" r:id="rId45"/>
    <p:sldId id="374" r:id="rId46"/>
    <p:sldId id="368" r:id="rId47"/>
    <p:sldId id="369" r:id="rId48"/>
    <p:sldId id="379" r:id="rId49"/>
    <p:sldId id="371" r:id="rId50"/>
    <p:sldId id="370" r:id="rId51"/>
    <p:sldId id="380" r:id="rId52"/>
    <p:sldId id="373" r:id="rId53"/>
    <p:sldId id="381" r:id="rId54"/>
    <p:sldId id="372" r:id="rId55"/>
    <p:sldId id="382" r:id="rId56"/>
    <p:sldId id="405" r:id="rId57"/>
    <p:sldId id="406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407" r:id="rId68"/>
    <p:sldId id="408" r:id="rId69"/>
    <p:sldId id="409" r:id="rId70"/>
  </p:sldIdLst>
  <p:sldSz cx="12192000" cy="6858000"/>
  <p:notesSz cx="6858000" cy="9144000"/>
  <p:embeddedFontLst>
    <p:embeddedFont>
      <p:font typeface="Cambria Math" panose="02040503050406030204" pitchFamily="18" charset="0"/>
      <p:regular r:id="rId73"/>
    </p:embeddedFont>
    <p:embeddedFont>
      <p:font typeface="Open Sans" panose="020B0606030504020204" pitchFamily="34" charset="0"/>
      <p:regular r:id="rId74"/>
      <p:bold r:id="rId75"/>
      <p:italic r:id="rId76"/>
      <p:boldItalic r:id="rId77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92"/>
            <p14:sldId id="398"/>
            <p14:sldId id="399"/>
            <p14:sldId id="397"/>
            <p14:sldId id="396"/>
            <p14:sldId id="319"/>
            <p14:sldId id="401"/>
            <p14:sldId id="403"/>
            <p14:sldId id="402"/>
            <p14:sldId id="330"/>
            <p14:sldId id="404"/>
            <p14:sldId id="335"/>
            <p14:sldId id="343"/>
            <p14:sldId id="336"/>
            <p14:sldId id="337"/>
            <p14:sldId id="338"/>
            <p14:sldId id="344"/>
            <p14:sldId id="339"/>
            <p14:sldId id="340"/>
            <p14:sldId id="341"/>
            <p14:sldId id="345"/>
            <p14:sldId id="342"/>
            <p14:sldId id="375"/>
            <p14:sldId id="346"/>
            <p14:sldId id="347"/>
            <p14:sldId id="348"/>
            <p14:sldId id="349"/>
            <p14:sldId id="376"/>
            <p14:sldId id="350"/>
            <p14:sldId id="354"/>
            <p14:sldId id="355"/>
            <p14:sldId id="351"/>
            <p14:sldId id="356"/>
            <p14:sldId id="353"/>
            <p14:sldId id="377"/>
            <p14:sldId id="357"/>
            <p14:sldId id="358"/>
            <p14:sldId id="364"/>
            <p14:sldId id="365"/>
            <p14:sldId id="363"/>
            <p14:sldId id="378"/>
            <p14:sldId id="366"/>
            <p14:sldId id="367"/>
            <p14:sldId id="374"/>
            <p14:sldId id="368"/>
            <p14:sldId id="369"/>
            <p14:sldId id="379"/>
            <p14:sldId id="371"/>
            <p14:sldId id="370"/>
            <p14:sldId id="380"/>
            <p14:sldId id="373"/>
            <p14:sldId id="381"/>
            <p14:sldId id="372"/>
            <p14:sldId id="382"/>
          </p14:sldIdLst>
        </p14:section>
        <p14:section name="Untitled Section" id="{D0518B12-7534-4A65-846C-D0EECE4156BE}">
          <p14:sldIdLst>
            <p14:sldId id="405"/>
            <p14:sldId id="406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407"/>
            <p14:sldId id="408"/>
            <p14:sldId id="409"/>
          </p14:sldIdLst>
        </p14:section>
        <p14:section name="Elemente des Corporate Design" id="{9B15DDF1-0A1C-4450-A2F2-FA4F67CF33BE}">
          <p14:sldIdLst/>
        </p14:section>
        <p14:section name="weitere Beispielseiten mit Inhalten der TU Dresden" id="{AD708181-2670-4EDC-AA8D-5A3C3905AC8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880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1" d="100"/>
          <a:sy n="161" d="100"/>
        </p:scale>
        <p:origin x="4164" y="-10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09.01.2026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09.01.2026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341967"/>
            <a:ext cx="10580688" cy="4540277"/>
          </a:xfrm>
        </p:spPr>
        <p:txBody>
          <a:bodyPr/>
          <a:lstStyle>
            <a:lvl1pPr>
              <a:spcBef>
                <a:spcPts val="1200"/>
              </a:spcBef>
              <a:defRPr sz="2400" b="0"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1B65DF-A76A-6B22-FC71-8C4199A24F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1" y="374941"/>
            <a:ext cx="10580688" cy="52676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GB" dirty="0" err="1"/>
              <a:t>Slideüberschrift</a:t>
            </a:r>
            <a:endParaRPr lang="en-DE" dirty="0"/>
          </a:p>
        </p:txBody>
      </p:sp>
      <p:sp>
        <p:nvSpPr>
          <p:cNvPr id="7" name="Titel 3"/>
          <p:cNvSpPr>
            <a:spLocks noGrp="1"/>
          </p:cNvSpPr>
          <p:nvPr>
            <p:ph type="title" hasCustomPrompt="1"/>
          </p:nvPr>
        </p:nvSpPr>
        <p:spPr>
          <a:xfrm>
            <a:off x="8051471" y="6252784"/>
            <a:ext cx="3403928" cy="402070"/>
          </a:xfrm>
        </p:spPr>
        <p:txBody>
          <a:bodyPr/>
          <a:lstStyle>
            <a:lvl1pPr algn="r">
              <a:defRPr sz="2200" b="0" i="1"/>
            </a:lvl1pPr>
          </a:lstStyle>
          <a:p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02394822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sz="300" b="0" dirty="0"/>
          </a:p>
          <a:p>
            <a:endParaRPr lang="de-DE" sz="300" b="0" dirty="0"/>
          </a:p>
          <a:p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Derivation and </a:t>
            </a:r>
            <a:r>
              <a:rPr lang="de-DE" sz="800" dirty="0" err="1">
                <a:solidFill>
                  <a:schemeClr val="tx2"/>
                </a:solidFill>
              </a:rPr>
              <a:t>study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of</a:t>
            </a:r>
            <a:r>
              <a:rPr lang="de-DE" sz="800" dirty="0">
                <a:solidFill>
                  <a:schemeClr val="tx2"/>
                </a:solidFill>
              </a:rPr>
              <a:t> a non-</a:t>
            </a:r>
            <a:r>
              <a:rPr lang="de-DE" sz="800" dirty="0" err="1">
                <a:solidFill>
                  <a:schemeClr val="tx2"/>
                </a:solidFill>
              </a:rPr>
              <a:t>confluent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model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for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deformable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cells</a:t>
            </a:r>
            <a:endParaRPr lang="de-DE" sz="800" dirty="0">
              <a:solidFill>
                <a:schemeClr val="tx2"/>
              </a:solidFill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Institute </a:t>
            </a:r>
            <a:r>
              <a:rPr lang="de-DE" sz="800" baseline="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Scientific Computing</a:t>
            </a: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12.01.2026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23" r:id="rId13"/>
    <p:sldLayoutId id="2147483913" r:id="rId14"/>
    <p:sldLayoutId id="2147483897" r:id="rId15"/>
    <p:sldLayoutId id="2147483914" r:id="rId16"/>
    <p:sldLayoutId id="2147483915" r:id="rId17"/>
    <p:sldLayoutId id="2147483916" r:id="rId18"/>
    <p:sldLayoutId id="2147483899" r:id="rId19"/>
    <p:sldLayoutId id="2147483896" r:id="rId20"/>
    <p:sldLayoutId id="2147483900" r:id="rId21"/>
    <p:sldLayoutId id="2147483901" r:id="rId22"/>
    <p:sldLayoutId id="2147483918" r:id="rId23"/>
    <p:sldLayoutId id="2147483919" r:id="rId24"/>
    <p:sldLayoutId id="2147483917" r:id="rId25"/>
    <p:sldLayoutId id="2147483902" r:id="rId26"/>
    <p:sldLayoutId id="2147483903" r:id="rId27"/>
    <p:sldLayoutId id="2147483895" r:id="rId28"/>
    <p:sldLayoutId id="2147483920" r:id="rId29"/>
    <p:sldLayoutId id="2147483921" r:id="rId30"/>
    <p:sldLayoutId id="2147483922" r:id="rId3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991362" cy="246221"/>
          </a:xfrm>
        </p:spPr>
        <p:txBody>
          <a:bodyPr/>
          <a:lstStyle/>
          <a:p>
            <a:r>
              <a:rPr lang="de-DE" dirty="0"/>
              <a:t>Tim Vogel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9690153" cy="984885"/>
          </a:xfrm>
        </p:spPr>
        <p:txBody>
          <a:bodyPr/>
          <a:lstStyle/>
          <a:p>
            <a:r>
              <a:rPr lang="de-DE" dirty="0"/>
              <a:t>Derivation and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non-</a:t>
            </a:r>
            <a:r>
              <a:rPr lang="de-DE" dirty="0" err="1"/>
              <a:t>confluent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deformable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3052118" cy="246221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computing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382849" cy="246221"/>
          </a:xfrm>
        </p:spPr>
        <p:txBody>
          <a:bodyPr/>
          <a:lstStyle/>
          <a:p>
            <a:r>
              <a:rPr lang="en-US" dirty="0"/>
              <a:t>Master’s thesis defense, 12.01.2026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2ECB9-1260-D221-C24F-943C80DE7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2A8704-2C67-9558-C393-35935AD0C3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Vertex based models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FE9A6C-3068-B404-45E9-1CD67F6D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4" name="Grafik 3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4CB6745F-AB7D-00C6-3DB6-A670FD3FD2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 r="22977" b="6406"/>
          <a:stretch>
            <a:fillRect/>
          </a:stretch>
        </p:blipFill>
        <p:spPr>
          <a:xfrm>
            <a:off x="6562165" y="1205696"/>
            <a:ext cx="3445836" cy="4011764"/>
          </a:xfrm>
          <a:prstGeom prst="rect">
            <a:avLst/>
          </a:prstGeom>
        </p:spPr>
      </p:pic>
      <p:pic>
        <p:nvPicPr>
          <p:cNvPr id="7" name="Grafik 6" descr="Ein Bild, das Screenshot, Farbigkeit, Muster enthält.&#10;&#10;KI-generierte Inhalte können fehlerhaft sein.">
            <a:extLst>
              <a:ext uri="{FF2B5EF4-FFF2-40B4-BE49-F238E27FC236}">
                <a16:creationId xmlns:a16="http://schemas.microsoft.com/office/drawing/2014/main" id="{E25E59CA-FB02-2E14-2266-299FB8BBC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4"/>
          <a:stretch>
            <a:fillRect/>
          </a:stretch>
        </p:blipFill>
        <p:spPr>
          <a:xfrm>
            <a:off x="1389528" y="1182767"/>
            <a:ext cx="3532095" cy="391456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609EA5A-14A0-9B34-B642-4464C00095FB}"/>
              </a:ext>
            </a:extLst>
          </p:cNvPr>
          <p:cNvSpPr txBox="1"/>
          <p:nvPr/>
        </p:nvSpPr>
        <p:spPr>
          <a:xfrm>
            <a:off x="1295399" y="492647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https://commons.wikimedia.org/wiki/File:Voronoi_on_neurons.jpg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D625C01-3C11-9FB1-2597-EE7C9504A9E6}"/>
              </a:ext>
            </a:extLst>
          </p:cNvPr>
          <p:cNvSpPr txBox="1"/>
          <p:nvPr/>
        </p:nvSpPr>
        <p:spPr>
          <a:xfrm>
            <a:off x="2212047" y="5217460"/>
            <a:ext cx="1887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confluent</a:t>
            </a:r>
            <a:endParaRPr lang="en-DE" sz="3000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4FCC85-2059-898E-B53D-5981294248BA}"/>
              </a:ext>
            </a:extLst>
          </p:cNvPr>
          <p:cNvSpPr txBox="1"/>
          <p:nvPr/>
        </p:nvSpPr>
        <p:spPr>
          <a:xfrm>
            <a:off x="6927980" y="5187777"/>
            <a:ext cx="2714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non-confluent</a:t>
            </a:r>
            <a:endParaRPr lang="en-DE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7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F1015-8A0F-082C-D181-73DD4D56F4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03311" y="1443642"/>
            <a:ext cx="4784409" cy="3915758"/>
          </a:xfrm>
        </p:spPr>
        <p:txBody>
          <a:bodyPr anchor="t"/>
          <a:lstStyle/>
          <a:p>
            <a:r>
              <a:rPr lang="en-GB" sz="3200" dirty="0"/>
              <a:t>We want to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Shape deformation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Cells should move in a non-confluent dynamic allowing space between the cells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CB4283-7F7D-8776-3062-F1779065C3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cell 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74BC42-3363-9677-2F37-E3C54969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fik 8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F0548C73-3514-A679-CB9E-20635EAC0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t="6444" r="16864"/>
          <a:stretch>
            <a:fillRect/>
          </a:stretch>
        </p:blipFill>
        <p:spPr>
          <a:xfrm>
            <a:off x="6165055" y="901701"/>
            <a:ext cx="4855442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2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107BB-8BFE-2125-2062-3B81FD19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61939CE-4728-2C63-D2DB-8696321D206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98231" y="1428884"/>
                <a:ext cx="4962209" cy="4184956"/>
              </a:xfrm>
            </p:spPr>
            <p:txBody>
              <a:bodyPr anchor="t"/>
              <a:lstStyle/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800" dirty="0"/>
                  <a:t> We choose a vertex based cell model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An ordered list of vertices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 is considered to be a DF cell, if the resulting polygon is simple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61939CE-4728-2C63-D2DB-8696321D2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98231" y="1428884"/>
                <a:ext cx="4962209" cy="4184956"/>
              </a:xfrm>
              <a:blipFill>
                <a:blip r:embed="rId2"/>
                <a:stretch>
                  <a:fillRect l="-4300" t="-2620" r="-28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36ABD2-BD6E-A2A3-EECF-B7122293AB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cell 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2E34E7-0709-786F-CBB4-5625AD33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7" name="Grafik 6" descr="Ein Bild, das Diagramm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784EE017-A709-BC8D-A648-C63B34280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28" y="1183640"/>
            <a:ext cx="4278321" cy="40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5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38D0-5EF9-C9A1-2C51-FC5DAC0D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47498" y="1092200"/>
                <a:ext cx="4631942" cy="4673600"/>
              </a:xfrm>
            </p:spPr>
            <p:txBody>
              <a:bodyPr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0" dirty="0"/>
                  <a:t>Cell system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 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𝑁𝑐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dirty="0"/>
                  <a:t> cells </a:t>
                </a: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cell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sz="2400" dirty="0"/>
                  <a:t> vertices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𝑁𝑣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) </a:t>
                </a:r>
                <a:r>
                  <a:rPr lang="en-GB" dirty="0">
                    <a:latin typeface="Cambria Math" panose="02040503050406030204" pitchFamily="18" charset="0"/>
                  </a:rPr>
                  <a:t>and a desired shape given by:</a:t>
                </a: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panose="02040503050406030204" pitchFamily="18" charset="0"/>
                  </a:rPr>
                  <a:t>cell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GB" sz="260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600" b="1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600" b="1" dirty="0">
                  <a:latin typeface="Cambria Math" panose="02040503050406030204" pitchFamily="18" charset="0"/>
                </a:endParaRP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panose="02040503050406030204" pitchFamily="18" charset="0"/>
                  </a:rPr>
                  <a:t>length of all edges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6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sup>
                    </m:sSup>
                  </m:oMath>
                </a14:m>
                <a:endParaRPr lang="en-GB" sz="2600" b="1" dirty="0">
                  <a:latin typeface="Cambria Math" panose="02040503050406030204" pitchFamily="18" charset="0"/>
                </a:endParaRP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panose="02040503050406030204" pitchFamily="18" charset="0"/>
                  </a:rPr>
                  <a:t>interior angles at all vertices</a:t>
                </a:r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GB" sz="26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GB" sz="2600" b="1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6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sup>
                    </m:sSup>
                  </m:oMath>
                </a14:m>
                <a:endParaRPr lang="en-GB" sz="26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47498" y="1092200"/>
                <a:ext cx="4631942" cy="4673600"/>
              </a:xfrm>
              <a:blipFill>
                <a:blip r:embed="rId2"/>
                <a:stretch>
                  <a:fillRect l="-3816" r="-3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9BD608-A6BA-9368-3783-30575C5D12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simulation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0F22E0-444A-4C4A-09CE-1FA695C7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4736BB63-AA1C-BF81-7DD6-7A3E4E69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9" t="5114" r="16308" b="5747"/>
          <a:stretch>
            <a:fillRect/>
          </a:stretch>
        </p:blipFill>
        <p:spPr>
          <a:xfrm>
            <a:off x="6035040" y="806517"/>
            <a:ext cx="5562600" cy="50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FFF78-AF79-D14E-8769-89BE4827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Regular hexagon with diameter of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=120°⋅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  <a:blipFill>
                <a:blip r:embed="rId2"/>
                <a:stretch>
                  <a:fillRect l="-3804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9FF1D-2587-8593-20CE-8ECC3D5EE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Our desired state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0EED7C-0A3B-0556-02CE-962CF558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Grafik 4" descr="Ein Bild, das Diagramm, Screenshot, Text, Reihe enthält.&#10;&#10;KI-generierte Inhalte können fehlerhaft sein.">
            <a:extLst>
              <a:ext uri="{FF2B5EF4-FFF2-40B4-BE49-F238E27FC236}">
                <a16:creationId xmlns:a16="http://schemas.microsoft.com/office/drawing/2014/main" id="{A90C750D-B82F-7118-689A-620E0CBF3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58" y="1830696"/>
            <a:ext cx="4146547" cy="37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6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DC9A-575D-9F11-3495-94507A20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Cell dynamics are defined vertex wise via the SDE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  <a:blipFill>
                <a:blip r:embed="rId2"/>
                <a:stretch>
                  <a:fillRect l="-1630" t="-13636" b="-16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1AFFA7-AD8B-BC5B-2A50-5F065EEC8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SDE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C901FE-3373-4A34-F762-BFC807ED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8F25592-5A8A-DCFC-A0F0-A2371C481F76}"/>
              </a:ext>
            </a:extLst>
          </p:cNvPr>
          <p:cNvSpPr txBox="1"/>
          <p:nvPr/>
        </p:nvSpPr>
        <p:spPr>
          <a:xfrm>
            <a:off x="7258209" y="415709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Brownian motion</a:t>
            </a:r>
            <a:endParaRPr lang="en-DE" sz="3000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045DE1-37E4-4FB5-CDCE-81CB8FEA13B7}"/>
              </a:ext>
            </a:extLst>
          </p:cNvPr>
          <p:cNvSpPr txBox="1"/>
          <p:nvPr/>
        </p:nvSpPr>
        <p:spPr>
          <a:xfrm>
            <a:off x="3605688" y="415677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Deterministic part</a:t>
            </a:r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71B9DC2D-3BD5-D9D1-9303-91ACE130E3D2}"/>
              </a:ext>
            </a:extLst>
          </p:cNvPr>
          <p:cNvSpPr/>
          <p:nvPr/>
        </p:nvSpPr>
        <p:spPr>
          <a:xfrm rot="5400000">
            <a:off x="5250652" y="2620936"/>
            <a:ext cx="422105" cy="2540751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7C6642DB-1421-246C-03EB-3126D199B1F1}"/>
              </a:ext>
            </a:extLst>
          </p:cNvPr>
          <p:cNvSpPr/>
          <p:nvPr/>
        </p:nvSpPr>
        <p:spPr>
          <a:xfrm rot="5400000">
            <a:off x="8537067" y="2599322"/>
            <a:ext cx="422105" cy="2583978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279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A7286-718F-21D6-29CE-2FEBA0AFB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724016"/>
                <a:ext cx="10472739" cy="66739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sz="4000" dirty="0"/>
                  <a:t>)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𝑠h𝑎𝑝𝑒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interaction</m:t>
                            </m:r>
                          </m:e>
                        </m:d>
                      </m:sup>
                    </m:sSubSup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724016"/>
                <a:ext cx="10472739" cy="667394"/>
              </a:xfrm>
              <a:blipFill>
                <a:blip r:embed="rId2"/>
                <a:stretch>
                  <a:fillRect t="-4587" b="-568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5188E0-2D86-9DE5-8AE5-6BE7FC2251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DD152-42CE-066E-FB20-E089669316B4}"/>
              </a:ext>
            </a:extLst>
          </p:cNvPr>
          <p:cNvSpPr txBox="1"/>
          <p:nvPr/>
        </p:nvSpPr>
        <p:spPr>
          <a:xfrm>
            <a:off x="1162578" y="3066900"/>
            <a:ext cx="4840553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Conservation of cell shape by maintaining </a:t>
            </a:r>
            <a:r>
              <a:rPr lang="en-GB" sz="2400" b="1" dirty="0">
                <a:solidFill>
                  <a:schemeClr val="accent1"/>
                </a:solidFill>
              </a:rPr>
              <a:t>cell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area</a:t>
            </a:r>
            <a:r>
              <a:rPr lang="en-GB" sz="2400" dirty="0">
                <a:solidFill>
                  <a:schemeClr val="accent1"/>
                </a:solidFill>
              </a:rPr>
              <a:t>, </a:t>
            </a:r>
            <a:r>
              <a:rPr lang="en-GB" sz="2400" b="1" dirty="0">
                <a:solidFill>
                  <a:schemeClr val="accent1"/>
                </a:solidFill>
              </a:rPr>
              <a:t>edge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lengths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interior angles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42C6183-CC9A-5D12-B19E-0D1B2001EE0D}"/>
              </a:ext>
            </a:extLst>
          </p:cNvPr>
          <p:cNvSpPr txBox="1"/>
          <p:nvPr/>
        </p:nvSpPr>
        <p:spPr>
          <a:xfrm>
            <a:off x="6038319" y="3066900"/>
            <a:ext cx="458231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accent1"/>
                </a:solidFill>
              </a:rPr>
              <a:t>Resolvation</a:t>
            </a:r>
            <a:r>
              <a:rPr lang="en-GB" sz="2400" dirty="0">
                <a:solidFill>
                  <a:schemeClr val="accent1"/>
                </a:solidFill>
              </a:rPr>
              <a:t> of cell overlaps with </a:t>
            </a:r>
            <a:r>
              <a:rPr lang="en-GB" sz="2400" b="1" dirty="0">
                <a:solidFill>
                  <a:schemeClr val="accent1"/>
                </a:solidFill>
              </a:rPr>
              <a:t>shape deformations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transport of cells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6BEFE0B8-A316-5A77-61A0-0CD83BB4E2C1}"/>
              </a:ext>
            </a:extLst>
          </p:cNvPr>
          <p:cNvSpPr/>
          <p:nvPr/>
        </p:nvSpPr>
        <p:spPr>
          <a:xfrm rot="5400000">
            <a:off x="3955185" y="1600714"/>
            <a:ext cx="422105" cy="2428990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93F51E6C-DCB0-E68B-B8ED-C945A4FB35BC}"/>
              </a:ext>
            </a:extLst>
          </p:cNvPr>
          <p:cNvSpPr/>
          <p:nvPr/>
        </p:nvSpPr>
        <p:spPr>
          <a:xfrm rot="5400000">
            <a:off x="7571159" y="1188997"/>
            <a:ext cx="422105" cy="3252423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D73B274E-FDEB-4486-2322-D3FF52A4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3172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of the dynamics is implemented as a gradient flow of a certain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each given energy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dirty="0"/>
                  <a:t>, we apply the dynamic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num>
                      <m:den>
                        <m:r>
                          <a:rPr lang="en-GB" sz="3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3000" dirty="0"/>
                  <a:t>,</a:t>
                </a:r>
              </a:p>
              <a:p>
                <a:r>
                  <a:rPr lang="en-GB" dirty="0"/>
                  <a:t>     with a scaling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This reduces the energy until it ideally reaches its minimum at zero</a:t>
                </a: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613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5376FE-412E-1925-331F-854C88252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F1F65D-D574-641F-0061-47056F50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3859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Act to conserve cell shape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current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desired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General energy: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lvl="1" algn="ctr"/>
                <a:endParaRPr lang="en-GB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  <a:blipFill>
                <a:blip r:embed="rId2"/>
                <a:stretch>
                  <a:fillRect l="-1613" t="-5455" b="-2472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B235FF-CDE9-2E6B-E767-AF27FFAAF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preserving forces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7BCC8B-8833-E7EE-96F5-A628BA75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/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DE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/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F19FA630-7C14-9640-B41B-96E87037CC50}"/>
              </a:ext>
            </a:extLst>
          </p:cNvPr>
          <p:cNvSpPr txBox="1"/>
          <p:nvPr/>
        </p:nvSpPr>
        <p:spPr>
          <a:xfrm>
            <a:off x="8157491" y="1445510"/>
            <a:ext cx="354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  <a:latin typeface="Cambria Math" panose="02040503050406030204" pitchFamily="18" charset="0"/>
              </a:rPr>
              <a:t>Power of the discrepancy between current and desired state </a:t>
            </a:r>
            <a:endParaRPr lang="en-DE" sz="2400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EE1B0B8-00FE-C200-9676-81FD54E3BCDD}"/>
              </a:ext>
            </a:extLst>
          </p:cNvPr>
          <p:cNvCxnSpPr>
            <a:stCxn id="9" idx="1"/>
          </p:cNvCxnSpPr>
          <p:nvPr/>
        </p:nvCxnSpPr>
        <p:spPr>
          <a:xfrm flipH="1">
            <a:off x="7462544" y="2045675"/>
            <a:ext cx="694947" cy="783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/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won’t scale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scales force linearly</a:t>
                </a:r>
                <a:endParaRPr lang="en-DE" sz="24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blipFill>
                <a:blip r:embed="rId5"/>
                <a:stretch>
                  <a:fillRect l="-2181" t="-2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1AD644-B84F-AC21-B8FC-F760EB30E0E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13801" y="4867757"/>
            <a:ext cx="1167315" cy="22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42F76F4-FDA1-DBB7-B853-F9114569B422}"/>
              </a:ext>
            </a:extLst>
          </p:cNvPr>
          <p:cNvSpPr txBox="1"/>
          <p:nvPr/>
        </p:nvSpPr>
        <p:spPr>
          <a:xfrm>
            <a:off x="833145" y="3164382"/>
            <a:ext cx="609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General force: </a:t>
            </a:r>
          </a:p>
        </p:txBody>
      </p:sp>
    </p:spTree>
    <p:extLst>
      <p:ext uri="{BB962C8B-B14F-4D97-AF65-F5344CB8AC3E}">
        <p14:creationId xmlns:p14="http://schemas.microsoft.com/office/powerpoint/2010/main" val="317934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178136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sz="32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6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6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6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GB" sz="2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178136"/>
                <a:ext cx="10580688" cy="4540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F12CF5-29DB-6CB3-B025-3A27E94A1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12C518-EC17-8A82-E280-4DF5DB6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Inhaltsplatzhalter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E5849382-B713-EA87-B182-E6A934F558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r="12289"/>
          <a:stretch>
            <a:fillRect/>
          </a:stretch>
        </p:blipFill>
        <p:spPr>
          <a:xfrm>
            <a:off x="6903719" y="1282755"/>
            <a:ext cx="4551680" cy="4017962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15DC5A8-6F04-E462-EB16-F7BBFD5333DE}"/>
              </a:ext>
            </a:extLst>
          </p:cNvPr>
          <p:cNvSpPr txBox="1"/>
          <p:nvPr/>
        </p:nvSpPr>
        <p:spPr>
          <a:xfrm>
            <a:off x="7052682" y="5189328"/>
            <a:ext cx="425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accent1"/>
                </a:solidFill>
                <a:latin typeface="Cambria Math" panose="02040503050406030204" pitchFamily="18" charset="0"/>
              </a:rPr>
              <a:t>Shoelace Formula</a:t>
            </a:r>
            <a:endParaRPr lang="en-DE" sz="2600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5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BE8F4E-F958-ECBB-F23B-851FB53FC1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 cell research applications: 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Mention: tissue growth and repair, wound healing, embryonic development, cancer invasion, pattern formation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Explain with pictures: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 some cell modelling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Bridge to my cell model: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It can model almost all kind of cell shapes, 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deformable shapes enable modelling of cell squeezing with subsequent recovery of desired state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This models interaction between cells, thereby we can choose how flexible each cell is </a:t>
            </a:r>
            <a:endParaRPr lang="en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B9E40B-F0A1-14F6-5276-3F12A3C99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Plan for introduction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7CD3CB-3B54-8DF5-F1EA-81C30852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882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E10994A3-7237-85EB-1E22-B6E2DCAF9F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r="12289"/>
          <a:stretch>
            <a:fillRect/>
          </a:stretch>
        </p:blipFill>
        <p:spPr>
          <a:xfrm>
            <a:off x="6903718" y="1420019"/>
            <a:ext cx="4551680" cy="4017962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354457-F916-F646-2A39-6791EAEED3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Shoelace formula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333B5AF-5A40-ED80-341C-59EB0747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/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Used for computing area of a simple polygon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𝑡𝑟𝑎𝑝𝑒𝑧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blipFill>
                <a:blip r:embed="rId3"/>
                <a:stretch>
                  <a:fillRect l="-1499" r="-2034" b="-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/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e>
                      </m:nary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chemeClr val="accent1"/>
                    </a:solidFill>
                  </a:rPr>
                  <a:t>          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/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rgbClr val="002060"/>
                  </a:solidFill>
                </a:endParaRPr>
              </a:p>
              <a:p>
                <a:endParaRPr lang="en-DE" sz="2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16AB4CAA-7D98-F6CE-BBC2-86D497D505F1}"/>
              </a:ext>
            </a:extLst>
          </p:cNvPr>
          <p:cNvSpPr/>
          <p:nvPr/>
        </p:nvSpPr>
        <p:spPr>
          <a:xfrm>
            <a:off x="736601" y="4135967"/>
            <a:ext cx="5507461" cy="187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359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0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</p:spPr>
            <p:txBody>
              <a:bodyPr/>
              <a:lstStyle/>
              <a:p>
                <a:r>
                  <a:rPr lang="en-GB" sz="34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	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3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)</a:t>
                </a:r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8D0287-D209-703F-7510-0C3C8FA40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8F220F-C0A1-A576-DE77-F3302EF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5474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AFA0B9-8F19-61AD-BEE2-B3CEAF86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3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GB" sz="3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DDADD-077C-93E2-1148-662FAD765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83F60B5-F86B-0B25-4C33-4FBEEAC3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F9BDB5E-B7FC-7BD5-CE98-2C512CF15B18}"/>
              </a:ext>
            </a:extLst>
          </p:cNvPr>
          <p:cNvSpPr/>
          <p:nvPr/>
        </p:nvSpPr>
        <p:spPr>
          <a:xfrm>
            <a:off x="1885155" y="3232150"/>
            <a:ext cx="83227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60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E71BA-314E-936E-07C5-B2944C92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5EF45C-8EAD-E899-1210-C6CB990A35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4" r="18636"/>
          <a:stretch>
            <a:fillRect/>
          </a:stretch>
        </p:blipFill>
        <p:spPr>
          <a:xfrm>
            <a:off x="5219148" y="901701"/>
            <a:ext cx="5314122" cy="5351083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DC70A3-C132-0F7B-B473-FBF992413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CBD0F10-05EB-FC11-42B9-B0D74ED7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/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176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35FF-691B-94AB-6CE1-99B764307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66C4E-D40E-8929-E174-D7488FC81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AF5F89-33F2-9FAC-2794-3E61451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55215-A051-C339-F52A-BD30F47BE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1118852"/>
            <a:ext cx="2313521" cy="245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5BEDA-D3A1-FE70-9FD4-1AC97C6AA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1118852"/>
            <a:ext cx="2313522" cy="2458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E0BE95-C382-8273-30E7-86FB6FD4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3577243"/>
            <a:ext cx="2313522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838E0-D524-F727-1CFF-D3AC74BC4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3577242"/>
            <a:ext cx="2313522" cy="2458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CF0E52-25F6-3CD4-B5AC-2326161772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65" y="1382385"/>
            <a:ext cx="6346853" cy="42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6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F81EE-9012-2076-FBFA-916098C8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Current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endParaRPr lang="en-GB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04E422-B178-C542-5D7A-BDDDC36AC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E8C5D2-7873-4CA1-CB86-E53AF3CE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43278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07D7AF-A15C-017F-3503-3AF2D813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000" dirty="0"/>
                  <a:t> </a:t>
                </a:r>
              </a:p>
              <a:p>
                <a:r>
                  <a:rPr lang="en-GB" sz="3000" b="0" dirty="0"/>
                  <a:t>     </a:t>
                </a:r>
                <a14:m>
                  <m:oMath xmlns:m="http://schemas.openxmlformats.org/officeDocument/2006/math">
                    <m:r>
                      <a:rPr lang="en-GB" sz="3000" b="0" i="0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000" dirty="0"/>
              </a:p>
              <a:p>
                <a:r>
                  <a:rPr lang="en-GB" sz="3000" b="0" dirty="0"/>
                  <a:t>                  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FADFD6-92B1-2DF3-DA18-CE15BE120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F35A8E-7ADA-A7B7-AB21-E3BCF643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085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460984-9640-BBF1-42A4-6BF7EB05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390FD4-CF8F-8AB7-5AD6-C1059695BF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DC26E5-3A3B-1158-CB2A-C074D5B0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6BA06E-3E99-F40D-1B9C-BB5605359EB5}"/>
              </a:ext>
            </a:extLst>
          </p:cNvPr>
          <p:cNvSpPr/>
          <p:nvPr/>
        </p:nvSpPr>
        <p:spPr>
          <a:xfrm>
            <a:off x="774700" y="3109459"/>
            <a:ext cx="102658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5964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BF13-D422-7DE3-3C4B-117DC6C41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43EA76-7B29-0886-B0CA-BF5EB2DA6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0561BC-C0F9-AD54-AE3F-0B24216C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/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2983556F-638B-3E29-55C4-452D90692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r="19752"/>
          <a:stretch>
            <a:fillRect/>
          </a:stretch>
        </p:blipFill>
        <p:spPr>
          <a:xfrm>
            <a:off x="5991488" y="1196119"/>
            <a:ext cx="4572000" cy="50566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820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AA2C-506E-7DCD-7927-1521333C1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AD186-242C-3CE2-2F58-1C8CFD4A80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74D3E1-9E34-3895-8689-C528CDD1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2FBC-4C9A-B79D-17BD-D3B58E2AD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1118851"/>
            <a:ext cx="2285603" cy="245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DF5D1-83D1-364B-DF3F-30D45D193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1118852"/>
            <a:ext cx="2285603" cy="2458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27E6C-9987-06B2-F7E3-9A2A3511AA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79" y="3577243"/>
            <a:ext cx="2285603" cy="2458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98DC6-F415-0A4E-4C5C-B9FB1C007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3" y="3577243"/>
            <a:ext cx="2285603" cy="245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436958-D805-70E4-63BA-B8F65A19E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4" y="1520922"/>
            <a:ext cx="6098097" cy="40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FDF88-CD52-46F5-60E4-F1F58394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mbryoCell_cutted">
            <a:hlinkClick r:id="" action="ppaction://media"/>
            <a:extLst>
              <a:ext uri="{FF2B5EF4-FFF2-40B4-BE49-F238E27FC236}">
                <a16:creationId xmlns:a16="http://schemas.microsoft.com/office/drawing/2014/main" id="{332D2CB6-BC63-7F52-4B1A-6E1D5709E36F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982103"/>
            <a:ext cx="6775450" cy="508205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67F702-8094-E6A5-8101-150D28F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lapse embryonic development of an axolotl</a:t>
            </a:r>
            <a:endParaRPr lang="en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5211C2E-A329-D392-55BD-0B740580A3AE}"/>
              </a:ext>
            </a:extLst>
          </p:cNvPr>
          <p:cNvSpPr txBox="1"/>
          <p:nvPr/>
        </p:nvSpPr>
        <p:spPr>
          <a:xfrm>
            <a:off x="2661458" y="5831980"/>
            <a:ext cx="6822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Brandon Antonio Segura Torres &amp; Priscilla </a:t>
            </a:r>
            <a:r>
              <a:rPr lang="en-GB" sz="1200" dirty="0" err="1">
                <a:solidFill>
                  <a:schemeClr val="bg1"/>
                </a:solidFill>
              </a:rPr>
              <a:t>Vieto</a:t>
            </a:r>
            <a:r>
              <a:rPr lang="en-GB" sz="1200" dirty="0">
                <a:solidFill>
                  <a:schemeClr val="bg1"/>
                </a:solidFill>
              </a:rPr>
              <a:t> Bonilla, </a:t>
            </a:r>
            <a:r>
              <a:rPr lang="en-DE" sz="1200" dirty="0">
                <a:solidFill>
                  <a:schemeClr val="bg1"/>
                </a:solidFill>
              </a:rPr>
              <a:t>2025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endParaRPr lang="en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8370F-A028-BCD8-D654-913C48B4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b="0" dirty="0"/>
              </a:p>
              <a:p>
                <a:endParaRPr lang="en-GB" sz="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How compute interior angles? </a:t>
                </a:r>
                <a:endParaRPr lang="en-DE" sz="3200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E9190-9FC5-887E-3647-B3E4A06A0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B8B511-06C7-D003-E235-20F90C28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8381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, arctan2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lit/>
                      </m:rP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0}→(−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is defined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  <a:blipFill>
                <a:blip r:embed="rId2"/>
                <a:stretch>
                  <a:fillRect l="-1613" t="-3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828FA4-B5FB-E910-C2C0-66EF49D72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73EA96F-755D-E22B-B2AD-53B8B8A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14EB1222-BF7F-A400-81B5-6EC4AF64F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2020909"/>
            <a:ext cx="5650299" cy="2652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/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It returns the angle between the given vector and the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-axis</a:t>
                </a:r>
                <a:endParaRPr lang="en-DE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blipFill>
                <a:blip r:embed="rId4"/>
                <a:stretch>
                  <a:fillRect l="-790" t="-10526" b="-289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ECFE2A0-8F0F-2D0D-38E5-912FEA3EE5B3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0643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DD83E-5F83-5FEE-2604-DDD1CE8D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68875" y="1308101"/>
                <a:ext cx="8970329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arctan2(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sz="2800" dirty="0"/>
                  <a:t>) returns the angle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sz="2800" dirty="0"/>
                  <a:t> and the </a:t>
                </a: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sz="2800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    </a:t>
                </a:r>
                <a:r>
                  <a:rPr lang="en-GB" sz="2800" dirty="0">
                    <a:solidFill>
                      <a:schemeClr val="bg1"/>
                    </a:solidFill>
                  </a:rPr>
                  <a:t>w </a:t>
                </a:r>
                <a:r>
                  <a:rPr lang="en-GB" sz="2800" dirty="0"/>
                  <a:t>                                              and </a:t>
                </a: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sz="2800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</a:t>
                </a:r>
                <a:r>
                  <a:rPr lang="en-GB" sz="2800" dirty="0">
                    <a:solidFill>
                      <a:schemeClr val="bg1"/>
                    </a:solidFill>
                  </a:rPr>
                  <a:t>w </a:t>
                </a:r>
                <a:r>
                  <a:rPr lang="en-GB" sz="2800" dirty="0" err="1">
                    <a:solidFill>
                      <a:schemeClr val="bg1"/>
                    </a:solidFill>
                  </a:rPr>
                  <a:t>w</a:t>
                </a:r>
                <a:r>
                  <a:rPr lang="en-GB" sz="2800" dirty="0">
                    <a:solidFill>
                      <a:schemeClr val="bg1"/>
                    </a:solidFill>
                  </a:rPr>
                  <a:t>                                               </a:t>
                </a:r>
                <a:r>
                  <a:rPr lang="en-GB" sz="2800" dirty="0"/>
                  <a:t>and </a:t>
                </a: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0, 2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800" dirty="0"/>
                  <a:t>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b="0" dirty="0"/>
                  <a:t> influences the interior angles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−1,</m:t>
                        </m:r>
                      </m:sub>
                    </m:sSub>
                  </m:oMath>
                </a14:m>
                <a:r>
                  <a:rPr lang="en-GB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sz="2800" dirty="0"/>
              </a:p>
              <a:p>
                <a:endParaRPr lang="en-DE" sz="2800" dirty="0"/>
              </a:p>
              <a:p>
                <a:endParaRPr lang="en-DE" sz="2800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68875" y="1308101"/>
                <a:ext cx="8970329" cy="4540277"/>
              </a:xfrm>
              <a:blipFill>
                <a:blip r:embed="rId2"/>
                <a:stretch>
                  <a:fillRect l="-2447" t="-2419" r="-20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C4C421-D6D0-C34E-B030-A4817AECFB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36A89D-B642-9E7B-9CFA-3CDE7A0C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EB445F-3D94-A598-7690-AE721D501C52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91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BD6858-6B81-F37C-30F0-996AFF5D5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70A9BE-70F3-A2E7-1C72-E35B4685CB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gradient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E957EE-416C-7A6C-5BAA-92898403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95853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BFF3B-198E-F619-B44B-92896DF5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  <m: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GB" sz="2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D6609-DF6E-19AD-FEA5-7ACD2B679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2917965-A21E-A1AC-E436-113691E1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/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DE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EC04B5F8-9D7D-D245-14B5-691C58BED8A0}"/>
              </a:ext>
            </a:extLst>
          </p:cNvPr>
          <p:cNvSpPr/>
          <p:nvPr/>
        </p:nvSpPr>
        <p:spPr>
          <a:xfrm>
            <a:off x="7391400" y="4673600"/>
            <a:ext cx="3987800" cy="9448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66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C014-48B9-18D3-9F72-0BBEFF2E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E8DD3-920E-79C3-2B79-9A934F6B7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E7568A-65DD-2EBE-032B-07174ED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/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7B4D0244-6A6A-4459-5BE8-08409435C43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1" r="20206"/>
          <a:stretch>
            <a:fillRect/>
          </a:stretch>
        </p:blipFill>
        <p:spPr>
          <a:xfrm>
            <a:off x="6066366" y="1145646"/>
            <a:ext cx="4313767" cy="4828290"/>
          </a:xfrm>
        </p:spPr>
      </p:pic>
    </p:spTree>
    <p:extLst>
      <p:ext uri="{BB962C8B-B14F-4D97-AF65-F5344CB8AC3E}">
        <p14:creationId xmlns:p14="http://schemas.microsoft.com/office/powerpoint/2010/main" val="3548375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27850-9B14-6873-89DA-92AA06ED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CE445C-C152-F4ED-EB20-0111BFF6F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5C03D0-17ED-4118-9C5A-ED4DC881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CDDD2-F2DB-E85B-2295-3069D21F8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1118852"/>
            <a:ext cx="2285603" cy="2458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4346D-6F36-8D41-B881-98F7A6E08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2" y="1118851"/>
            <a:ext cx="2285603" cy="2458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3ECF52-1741-00F5-457B-34E2536FE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3577243"/>
            <a:ext cx="2285603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43333-9DA7-F8C8-A045-CD246ED922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1" y="3577242"/>
            <a:ext cx="2285603" cy="2458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168CBB-7F87-8AA2-AA40-162B6A9CB9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25" y="1555681"/>
            <a:ext cx="6064684" cy="40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4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95383-7873-CA08-ACCF-76A8A8F7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96E05-58AA-97A3-5C86-6128B57A8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Interaction energies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8293F5-FB76-13CD-C142-E2C59E84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b="0" dirty="0"/>
                  <a:t>Cells interact to dissolve cell overlaps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Two approaches: transport cells, deform cells</a:t>
                </a:r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force of energy E that acts on vertex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3200" dirty="0"/>
                  <a:t> of cell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3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sz="32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620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55F1E-57E3-83E0-2739-7B489A60C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Only works for disc-like cells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We use the cell centre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200" dirty="0"/>
                  <a:t> and assume a cell radius of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GB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Goal: whenever two cell centres are closer than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200" dirty="0"/>
                  <a:t>, transport them away from each other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Imitates reflections of hard sphere models</a:t>
                </a:r>
              </a:p>
              <a:p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136319-EC78-3DA1-8F20-F21F625B3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8875EA5-B1F1-02D0-7F57-C972F409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5059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4B59-D357-B4F2-20BF-6600781A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78292B-98FC-6508-AB16-E3762F8DE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BB770BB-7A03-65A5-D821-F9F73A1F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/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GB" sz="32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𝟐𝐫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blipFill>
                <a:blip r:embed="rId3"/>
                <a:stretch>
                  <a:fillRect b="-108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/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</m:sSup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	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84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FDF88-CD52-46F5-60E4-F1F58394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7F702-8094-E6A5-8101-150D28F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Embryonic </a:t>
            </a:r>
            <a:r>
              <a:rPr lang="en-GB" u="sng" dirty="0"/>
              <a:t>development model</a:t>
            </a:r>
            <a:endParaRPr lang="en-DE" u="sng" dirty="0"/>
          </a:p>
        </p:txBody>
      </p:sp>
      <p:pic>
        <p:nvPicPr>
          <p:cNvPr id="4" name="embryoCell">
            <a:hlinkClick r:id="" action="ppaction://media"/>
            <a:extLst>
              <a:ext uri="{FF2B5EF4-FFF2-40B4-BE49-F238E27FC236}">
                <a16:creationId xmlns:a16="http://schemas.microsoft.com/office/drawing/2014/main" id="{0587C54B-1C4B-C6BE-2376-8A9F3E854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348" r="17825"/>
          <a:stretch>
            <a:fillRect/>
          </a:stretch>
        </p:blipFill>
        <p:spPr>
          <a:xfrm>
            <a:off x="3953282" y="1169894"/>
            <a:ext cx="4285435" cy="46557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ECEBAC-4E12-46E9-9DAF-2BB196F3FFEB}"/>
              </a:ext>
            </a:extLst>
          </p:cNvPr>
          <p:cNvSpPr txBox="1"/>
          <p:nvPr/>
        </p:nvSpPr>
        <p:spPr>
          <a:xfrm>
            <a:off x="3186953" y="582562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Source: </a:t>
            </a:r>
            <a:r>
              <a:rPr lang="sv-SE" sz="1200" dirty="0"/>
              <a:t>Krupinski P, Chickarmane V, Peterson C</a:t>
            </a:r>
            <a:r>
              <a:rPr lang="en-GB" sz="1200" i="1" dirty="0"/>
              <a:t>, </a:t>
            </a:r>
            <a:r>
              <a:rPr lang="en-GB" sz="1200" dirty="0"/>
              <a:t> </a:t>
            </a:r>
            <a:r>
              <a:rPr lang="en-GB" sz="1200" i="1" dirty="0"/>
              <a:t>PLOS Computational Biology, </a:t>
            </a:r>
            <a:r>
              <a:rPr lang="en-DE" sz="1200" dirty="0"/>
              <a:t>201</a:t>
            </a:r>
            <a:r>
              <a:rPr lang="en-GB" sz="1200" dirty="0"/>
              <a:t>1 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87656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750D-4E41-02D8-B37E-6D931A181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𝟐𝐫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DE837A-5331-7402-6B54-5FE239DA1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8B6BF7-799D-1097-AC16-62813F81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0534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722DE-6D00-A07B-274F-1CC7F3190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B066D1-0BEB-E566-C67F-0341C13D9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BCB4844-E58C-ED06-4AC6-BB2AE850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ED0A97E-9846-B8B7-D139-DAADE2011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9" r="17778"/>
          <a:stretch>
            <a:fillRect/>
          </a:stretch>
        </p:blipFill>
        <p:spPr>
          <a:xfrm>
            <a:off x="5598160" y="1044809"/>
            <a:ext cx="4820920" cy="51478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397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243E-1D22-F2EA-7DEC-DABC2261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483AA9-16DE-665E-64C1-7067E9D6B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C6CBB-384F-BCCC-20F1-0402BFF9C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9F5C9-6F42-8122-1AF0-BB3111DB35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1118851"/>
            <a:ext cx="2313522" cy="2458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3C40B-C1F0-64D6-FEBE-51E9D6576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29" y="1118852"/>
            <a:ext cx="2313522" cy="2458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EFA2A-14D9-1B42-9AD7-88A1281DB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81" y="3577241"/>
            <a:ext cx="2313522" cy="2458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D79E2B-D9FE-2F62-792D-A2AAD2FD4A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7" y="3577243"/>
            <a:ext cx="2313522" cy="245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6952F5-41A3-D3FA-8CE3-3626F99161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51" y="1613377"/>
            <a:ext cx="5891585" cy="39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58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FACA-883A-A297-2304-BE824F7B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A9F7C9-DB75-F8CB-CB36-D53252C34D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557283"/>
            <a:ext cx="10580688" cy="45402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Works for all cell 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Whenever two cells overlap, all overlap involved vertices move to shrink the overlap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Identification of these overlaps and involved vertices uses a complex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Imitates cells squeezing when applying pressure</a:t>
            </a:r>
          </a:p>
          <a:p>
            <a:endParaRPr lang="en-GB" sz="32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3DD9CB-B333-6C85-167E-A539A2484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AF78B-0CA8-DAEE-FE48-157E8C3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14719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85E80-51E7-FE3C-9441-30483CD8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200" dirty="0"/>
                  <a:t>set of all overlaps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</a:t>
                </a:r>
                <a:endParaRPr lang="en-GB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  <a:blipFill>
                <a:blip r:embed="rId2"/>
                <a:stretch>
                  <a:fillRect t="-54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FE28C0-502E-A35C-040B-02E85F749B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00D417-2C5D-6355-63B5-3330FDD9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/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f>
                                        <m:fPr>
                                          <m:ctrlP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/>
              <p:nvPr/>
            </p:nvSpPr>
            <p:spPr>
              <a:xfrm>
                <a:off x="805656" y="4783719"/>
                <a:ext cx="10058400" cy="83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solidFill>
                      <a:schemeClr val="accent1"/>
                    </a:solidFill>
                  </a:rPr>
                  <a:t>Power of discrepancy: </a:t>
                </a:r>
                <a14:m>
                  <m:oMath xmlns:m="http://schemas.openxmlformats.org/officeDocument/2006/math">
                    <m:r>
                      <a:rPr lang="en-GB" sz="3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32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56" y="4783719"/>
                <a:ext cx="10058400" cy="834074"/>
              </a:xfrm>
              <a:prstGeom prst="rect">
                <a:avLst/>
              </a:prstGeom>
              <a:blipFill>
                <a:blip r:embed="rId4"/>
                <a:stretch>
                  <a:fillRect l="-1394" t="-94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23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4EB0D-1E40-DE08-4FD8-529281C8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4171AA-E02C-54E2-A880-BF947CE724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0B117D-867C-9FD8-3147-68235F23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F092D33-88B0-A24E-CFE3-10BF12321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7684" y="1345974"/>
            <a:ext cx="6833387" cy="4555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7A638F-CD80-96D2-C706-73281AB5D2E0}"/>
                  </a:ext>
                </a:extLst>
              </p:cNvPr>
              <p:cNvSpPr txBox="1"/>
              <p:nvPr/>
            </p:nvSpPr>
            <p:spPr>
              <a:xfrm>
                <a:off x="664744" y="1234656"/>
                <a:ext cx="4361607" cy="5001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de-DE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de-DE" sz="2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de-DE" sz="2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de-DE" sz="2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de-DE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de-DE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𝑎𝑑𝑗</m:t>
                    </m:r>
                    <m:d>
                      <m:dPr>
                        <m:ctrlP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d>
                      <m:d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7A638F-CD80-96D2-C706-73281AB5D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4" y="1234656"/>
                <a:ext cx="4361607" cy="5001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730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93FA-621D-0C49-04DD-CBD89FF2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                         =−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b>
                              </m:sSub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</m:oMath>
                  </m:oMathPara>
                </a14:m>
                <a:endParaRPr lang="en-GB" sz="3200" b="0" dirty="0"/>
              </a:p>
              <a:p>
                <a:pPr algn="ctr"/>
                <a:endParaRPr lang="en-GB" sz="3200" b="0" dirty="0"/>
              </a:p>
              <a:p>
                <a:pPr algn="ctr"/>
                <a:r>
                  <a:rPr lang="en-GB" sz="3200" b="0" dirty="0"/>
                  <a:t>   </a:t>
                </a: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DFE78-77E4-5496-4EEC-47800059A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FD15D8-690F-074B-B673-6C32FC51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/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GB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lang="en-GB" sz="32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DE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76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75A0-610F-2EFF-3901-89514009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91F75A-4C48-D270-896E-2A070DFA1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56CFEF5-3F60-C021-500D-5DF2B9AE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DCE719-34F5-E136-5793-C196E42745E4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9641BE-0FFF-7F64-59D9-6F889DECD1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r="18991"/>
          <a:stretch>
            <a:fillRect/>
          </a:stretch>
        </p:blipFill>
        <p:spPr>
          <a:xfrm>
            <a:off x="5763490" y="992153"/>
            <a:ext cx="4821383" cy="5260631"/>
          </a:xfrm>
        </p:spPr>
      </p:pic>
    </p:spTree>
    <p:extLst>
      <p:ext uri="{BB962C8B-B14F-4D97-AF65-F5344CB8AC3E}">
        <p14:creationId xmlns:p14="http://schemas.microsoft.com/office/powerpoint/2010/main" val="1463184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8C31-8373-3EAE-A3D7-7AD1A08E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1A7A0B-078B-4602-F775-68AB80139C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7AC7A4-2355-9516-93B6-AB8CB733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6C360-DB9F-6D95-E0FB-1285A67C2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7" y="1118847"/>
            <a:ext cx="2313522" cy="2458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693B2-2C75-06FC-0094-6A4C30239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977" y="1118852"/>
            <a:ext cx="2313522" cy="2458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A1C467-50EF-3759-2F50-52961B02C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55" y="3577236"/>
            <a:ext cx="2313522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BAD210-3097-3DE5-1EAD-F5165A5F2B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81" y="3577231"/>
            <a:ext cx="2313522" cy="2458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170165-549C-AEEB-F31D-8FB97441F5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7" y="1501543"/>
            <a:ext cx="6227064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6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1411-FE87-C8CA-30A0-EDA1806F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000745-D341-EFBB-92A7-E867DE9D4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DF SDE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783555-761C-D4DF-8B97-E6DEF6D9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/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We remember the DF SDE: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Transition parameter: hardness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sz="28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scales which interaction force is dominant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Deterministic part: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sub>
                      </m:sSub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blipFill>
                <a:blip r:embed="rId2"/>
                <a:stretch>
                  <a:fillRect l="-1046" t="-17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/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hard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soft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</m:oMath>
                  </m:oMathPara>
                </a14:m>
                <a:endParaRPr lang="en-DE" sz="26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19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66BE-2F45-7DDD-8345-C6107BD3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EED79-865A-CC4F-9076-FE3CA631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Wound healing</a:t>
            </a:r>
            <a:endParaRPr lang="en-DE" dirty="0"/>
          </a:p>
        </p:txBody>
      </p:sp>
      <p:pic>
        <p:nvPicPr>
          <p:cNvPr id="12" name="woundhealing">
            <a:hlinkClick r:id="" action="ppaction://media"/>
            <a:extLst>
              <a:ext uri="{FF2B5EF4-FFF2-40B4-BE49-F238E27FC236}">
                <a16:creationId xmlns:a16="http://schemas.microsoft.com/office/drawing/2014/main" id="{66498CF6-C21E-D429-551B-958C5B9CF2C2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" t="17424" r="50128" b="18160"/>
          <a:stretch>
            <a:fillRect/>
          </a:stretch>
        </p:blipFill>
        <p:spPr>
          <a:xfrm>
            <a:off x="3510766" y="813389"/>
            <a:ext cx="5170468" cy="5008891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16AD688-8C2E-8230-A95D-66AB008CD795}"/>
              </a:ext>
            </a:extLst>
          </p:cNvPr>
          <p:cNvSpPr txBox="1"/>
          <p:nvPr/>
        </p:nvSpPr>
        <p:spPr>
          <a:xfrm>
            <a:off x="3437570" y="5600304"/>
            <a:ext cx="604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</a:t>
            </a:r>
            <a:r>
              <a:rPr lang="en-GB" sz="1200" dirty="0" err="1">
                <a:solidFill>
                  <a:schemeClr val="bg1"/>
                </a:solidFill>
              </a:rPr>
              <a:t>Kakanj</a:t>
            </a:r>
            <a:r>
              <a:rPr lang="en-GB" sz="1200" dirty="0">
                <a:solidFill>
                  <a:schemeClr val="bg1"/>
                </a:solidFill>
              </a:rPr>
              <a:t> P et al,</a:t>
            </a:r>
            <a:r>
              <a:rPr lang="en-DE" sz="12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Nature Communications</a:t>
            </a:r>
            <a:r>
              <a:rPr lang="en-GB" sz="1200" i="1" dirty="0">
                <a:solidFill>
                  <a:schemeClr val="bg1"/>
                </a:solidFill>
              </a:rPr>
              <a:t>,</a:t>
            </a:r>
            <a:r>
              <a:rPr lang="en-GB" sz="1200" i="1" dirty="0"/>
              <a:t> </a:t>
            </a:r>
            <a:r>
              <a:rPr lang="en-DE" sz="1200" dirty="0">
                <a:solidFill>
                  <a:schemeClr val="bg1"/>
                </a:solidFill>
              </a:rPr>
              <a:t>2016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endParaRPr lang="en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CC80-ECB0-175D-4F75-5220A92E2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58D74D-B08F-E944-9DC4-9E5515A67A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8640FE8-859D-B39F-EDE1-FFF3678A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/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No cell deformation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blipFill>
                <a:blip r:embed="rId2"/>
                <a:stretch>
                  <a:fillRect l="-2663" b="-615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610B5C9-BDE7-B8F8-5014-49C2F568E3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r="18809"/>
          <a:stretch>
            <a:fillRect/>
          </a:stretch>
        </p:blipFill>
        <p:spPr>
          <a:xfrm>
            <a:off x="5643370" y="997806"/>
            <a:ext cx="4816201" cy="52549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43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87964-2293-3F32-3E2A-0E4A2E5D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413372-2EB1-2D58-9C67-D40D0A6050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BB76B0-AE2A-919D-099E-F3918A7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12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3EFEB244-B5EC-FA9A-5E08-9F5093C7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r="18809"/>
          <a:stretch>
            <a:fillRect/>
          </a:stretch>
        </p:blipFill>
        <p:spPr>
          <a:xfrm>
            <a:off x="5643370" y="997806"/>
            <a:ext cx="4816201" cy="525497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A99B4-030C-65B9-24F4-DAB775919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9" y="1610832"/>
            <a:ext cx="5454503" cy="36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A562-074C-8B83-D4CC-BF7A47F7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7551D8-04A2-67D5-A3E8-8E0389761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mid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0F1FB2-BC60-0790-4683-0B4F6276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/>
              <p:nvPr/>
            </p:nvSpPr>
            <p:spPr>
              <a:xfrm>
                <a:off x="1102731" y="1527870"/>
                <a:ext cx="43602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Small change of shape gets recovered in four time steps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1" y="1527870"/>
                <a:ext cx="4360250" cy="3771738"/>
              </a:xfrm>
              <a:prstGeom prst="rect">
                <a:avLst/>
              </a:prstGeom>
              <a:blipFill>
                <a:blip r:embed="rId2"/>
                <a:stretch>
                  <a:fillRect l="-2517" r="-979" b="-3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5029C083-9395-794B-AE58-81942DDD04A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9234"/>
          <a:stretch>
            <a:fillRect/>
          </a:stretch>
        </p:blipFill>
        <p:spPr>
          <a:xfrm>
            <a:off x="6096000" y="1049258"/>
            <a:ext cx="4726380" cy="5203526"/>
          </a:xfrm>
        </p:spPr>
      </p:pic>
    </p:spTree>
    <p:extLst>
      <p:ext uri="{BB962C8B-B14F-4D97-AF65-F5344CB8AC3E}">
        <p14:creationId xmlns:p14="http://schemas.microsoft.com/office/powerpoint/2010/main" val="3477108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1C5B-B02C-DAD8-7497-ADEB7E70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2C75A1-2144-7DF3-6685-63471934C2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mid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7EC135-45E1-9A8E-8D96-91AAA3F4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0E522DC-3E1A-2A13-A510-F0B56563A2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9234"/>
          <a:stretch>
            <a:fillRect/>
          </a:stretch>
        </p:blipFill>
        <p:spPr>
          <a:xfrm>
            <a:off x="6165055" y="1049258"/>
            <a:ext cx="4726380" cy="520352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2DD04-2A24-65A6-CBFD-2D81BC567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2" y="17145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6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49266-8BA7-D3BD-048C-08429248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9FD02-A1DB-88A4-1AEA-52A82CDDDD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soft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5F926F-B24A-E6CD-6B16-5A10D541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/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Interplay overlap degeneration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</a:rPr>
                  <a:t> shape recovery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blipFill>
                <a:blip r:embed="rId2"/>
                <a:stretch>
                  <a:fillRect l="-2675" b="-35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6BCF6C5-442C-BF57-3AC7-C3EA02A9C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19902"/>
          <a:stretch>
            <a:fillRect/>
          </a:stretch>
        </p:blipFill>
        <p:spPr>
          <a:xfrm>
            <a:off x="5498275" y="955951"/>
            <a:ext cx="4694989" cy="52425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799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0235-4703-A364-F9B7-78367CE3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E1932C-9392-6267-EB15-D64666ADD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soft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E668E-2B97-CEBD-DDFC-3221070D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C54A38B4-7A5D-D32B-9EB3-E74E0CD035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19902"/>
          <a:stretch>
            <a:fillRect/>
          </a:stretch>
        </p:blipFill>
        <p:spPr>
          <a:xfrm>
            <a:off x="6620256" y="1010202"/>
            <a:ext cx="4694989" cy="524258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6BD8C-17FC-DC25-FC31-E7533C7D0D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1" y="1395984"/>
            <a:ext cx="6099048" cy="40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0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113E-58C9-8C19-725B-301B1C75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2C9768-7354-B7FA-A47E-D1E194BB5B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C9745A-A9F4-C770-E92E-28AC08B7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0A3CB-23B1-AC6A-C701-CF0906FC2A88}"/>
                  </a:ext>
                </a:extLst>
              </p:cNvPr>
              <p:cNvSpPr txBox="1"/>
              <p:nvPr/>
            </p:nvSpPr>
            <p:spPr>
              <a:xfrm>
                <a:off x="725480" y="1674191"/>
                <a:ext cx="5431624" cy="2710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3000" b="1" dirty="0">
                    <a:solidFill>
                      <a:schemeClr val="accent1"/>
                    </a:solidFill>
                  </a:rPr>
                  <a:t>First marginal </a:t>
                </a:r>
                <a:r>
                  <a:rPr lang="de-DE" sz="3000" b="1" dirty="0" err="1">
                    <a:solidFill>
                      <a:schemeClr val="accent1"/>
                    </a:solidFill>
                  </a:rPr>
                  <a:t>function</a:t>
                </a:r>
                <a:endParaRPr lang="de-DE" sz="3000" b="1" dirty="0">
                  <a:solidFill>
                    <a:schemeClr val="accent1"/>
                  </a:solidFill>
                </a:endParaRPr>
              </a:p>
              <a:p>
                <a:pPr marL="69723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GB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9723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>
                    <a:solidFill>
                      <a:schemeClr val="accent1"/>
                    </a:solidFill>
                  </a:rPr>
                  <a:t> =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 probability density of finding a single cell at a given position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0A3CB-23B1-AC6A-C701-CF0906FC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0" y="1674191"/>
                <a:ext cx="5431624" cy="2710935"/>
              </a:xfrm>
              <a:prstGeom prst="rect">
                <a:avLst/>
              </a:prstGeom>
              <a:blipFill>
                <a:blip r:embed="rId2"/>
                <a:stretch>
                  <a:fillRect l="-2245" t="-2928" b="-45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CE0575-B532-8E92-1DDA-34E6D1AB7E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45" y="1275080"/>
            <a:ext cx="4266975" cy="37624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7D24A8-E086-789D-CDF8-9A0282EA3ED6}"/>
              </a:ext>
            </a:extLst>
          </p:cNvPr>
          <p:cNvSpPr txBox="1"/>
          <p:nvPr/>
        </p:nvSpPr>
        <p:spPr>
          <a:xfrm>
            <a:off x="7577261" y="5106461"/>
            <a:ext cx="375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Time evolution of soft first marginal</a:t>
            </a:r>
            <a:endParaRPr lang="en-D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80D53-05B8-A699-C902-232BB870F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8F103D-7B87-BF92-E246-563868093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BE7BD71-7A18-679F-D313-96093A12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F885B-BD43-D6A4-42F8-F026EB385A03}"/>
              </a:ext>
            </a:extLst>
          </p:cNvPr>
          <p:cNvSpPr txBox="1"/>
          <p:nvPr/>
        </p:nvSpPr>
        <p:spPr>
          <a:xfrm>
            <a:off x="618656" y="1329878"/>
            <a:ext cx="543162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b="1" dirty="0">
                <a:solidFill>
                  <a:schemeClr val="accent1"/>
                </a:solidFill>
              </a:rPr>
              <a:t>Monte Carlo </a:t>
            </a:r>
            <a:r>
              <a:rPr lang="de-DE" sz="3000" b="1" dirty="0" err="1">
                <a:solidFill>
                  <a:schemeClr val="accent1"/>
                </a:solidFill>
              </a:rPr>
              <a:t>simulation</a:t>
            </a:r>
            <a:endParaRPr lang="de-DE" sz="3000" b="1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accent1"/>
                </a:solidFill>
              </a:rPr>
              <a:t>we</a:t>
            </a:r>
            <a:r>
              <a:rPr lang="de-DE" sz="2400" dirty="0">
                <a:solidFill>
                  <a:schemeClr val="accent1"/>
                </a:solidFill>
              </a:rPr>
              <a:t> do </a:t>
            </a:r>
            <a:r>
              <a:rPr lang="de-DE" sz="2400" dirty="0" err="1">
                <a:solidFill>
                  <a:schemeClr val="accent1"/>
                </a:solidFill>
              </a:rPr>
              <a:t>stochastic</a:t>
            </a:r>
            <a:r>
              <a:rPr lang="de-DE" sz="2400" dirty="0">
                <a:solidFill>
                  <a:schemeClr val="accent1"/>
                </a:solidFill>
              </a:rPr>
              <a:t> DF </a:t>
            </a:r>
            <a:r>
              <a:rPr lang="de-DE" sz="2400" dirty="0" err="1">
                <a:solidFill>
                  <a:schemeClr val="accent1"/>
                </a:solidFill>
              </a:rPr>
              <a:t>simulation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many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times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accent1"/>
                </a:solidFill>
              </a:rPr>
              <a:t>we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remember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cell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positions</a:t>
            </a:r>
            <a:r>
              <a:rPr lang="de-DE" sz="2400" dirty="0">
                <a:solidFill>
                  <a:schemeClr val="accent1"/>
                </a:solidFill>
              </a:rPr>
              <a:t> at sample </a:t>
            </a:r>
            <a:r>
              <a:rPr lang="de-DE" sz="2400" dirty="0" err="1">
                <a:solidFill>
                  <a:schemeClr val="accent1"/>
                </a:solidFill>
              </a:rPr>
              <a:t>times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throughout</a:t>
            </a:r>
            <a:r>
              <a:rPr lang="de-DE" sz="2400" dirty="0">
                <a:solidFill>
                  <a:schemeClr val="accent1"/>
                </a:solidFill>
              </a:rPr>
              <a:t> all </a:t>
            </a:r>
            <a:r>
              <a:rPr lang="de-DE" sz="2400" dirty="0" err="1">
                <a:solidFill>
                  <a:schemeClr val="accent1"/>
                </a:solidFill>
              </a:rPr>
              <a:t>simulations</a:t>
            </a:r>
            <a:r>
              <a:rPr lang="de-DE" sz="2400" dirty="0">
                <a:solidFill>
                  <a:schemeClr val="accent1"/>
                </a:solidFill>
              </a:rPr>
              <a:t> and </a:t>
            </a:r>
            <a:r>
              <a:rPr lang="de-DE" sz="2400" dirty="0" err="1">
                <a:solidFill>
                  <a:schemeClr val="accent1"/>
                </a:solidFill>
              </a:rPr>
              <a:t>consider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the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average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behaviour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accent1"/>
                </a:solidFill>
              </a:rPr>
              <a:t>Emergence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of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statistical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properties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accent1"/>
                </a:solidFill>
              </a:rPr>
              <a:t>Goal: </a:t>
            </a:r>
            <a:r>
              <a:rPr lang="de-DE" sz="2400" dirty="0" err="1">
                <a:solidFill>
                  <a:schemeClr val="accent1"/>
                </a:solidFill>
              </a:rPr>
              <a:t>numerically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approximate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first</a:t>
            </a:r>
            <a:r>
              <a:rPr lang="de-DE" sz="2400" dirty="0">
                <a:solidFill>
                  <a:schemeClr val="accent1"/>
                </a:solidFill>
              </a:rPr>
              <a:t> marginal </a:t>
            </a:r>
            <a:r>
              <a:rPr lang="de-DE" sz="2400" dirty="0" err="1">
                <a:solidFill>
                  <a:schemeClr val="accent1"/>
                </a:solidFill>
              </a:rPr>
              <a:t>of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this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system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accent1"/>
              </a:solidFill>
            </a:endParaRPr>
          </a:p>
        </p:txBody>
      </p:sp>
      <p:pic>
        <p:nvPicPr>
          <p:cNvPr id="2" name="Grafik 1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BE8F5F5C-1274-F65A-26F8-DBB16436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9" t="5114" r="16308" b="5747"/>
          <a:stretch>
            <a:fillRect/>
          </a:stretch>
        </p:blipFill>
        <p:spPr>
          <a:xfrm>
            <a:off x="5933440" y="1040445"/>
            <a:ext cx="5562600" cy="50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52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C279-5A1E-F794-C917-8174FF27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E32AED-D494-6948-26BD-F99E4C2C2A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615BDC-3BEB-514D-363B-D3E7191C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7D397-6648-AC27-BD52-E58885E75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18" y="1428362"/>
            <a:ext cx="5296981" cy="4349301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8992E333-5450-3572-D988-540D86D883E1}"/>
              </a:ext>
            </a:extLst>
          </p:cNvPr>
          <p:cNvSpPr txBox="1"/>
          <p:nvPr/>
        </p:nvSpPr>
        <p:spPr>
          <a:xfrm>
            <a:off x="664376" y="1329878"/>
            <a:ext cx="5431624" cy="3264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b="1" dirty="0" err="1">
                <a:solidFill>
                  <a:schemeClr val="accent1"/>
                </a:solidFill>
              </a:rPr>
              <a:t>Heatmap</a:t>
            </a:r>
            <a:endParaRPr lang="de-DE" sz="3000" b="1" dirty="0">
              <a:solidFill>
                <a:schemeClr val="accent1"/>
              </a:solidFill>
            </a:endParaRPr>
          </a:p>
          <a:p>
            <a:pPr marL="69723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A spatial density plot showing how often cell centres occupy different regions over many simulation runs at a specific time </a:t>
            </a:r>
            <a:endParaRPr lang="de-D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48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4B00D-52BE-139D-937D-64049085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9FC8AA-C596-84BE-986D-EAA785E410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Heatmaps from Bruna &amp; Chapman 2012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C69E30-4F76-7A4F-60A8-8158E865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C05CF-04DF-12F0-A225-02979C060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901701"/>
            <a:ext cx="5561027" cy="5137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898DF-3A00-0CE6-5AC4-72E2F25EE790}"/>
              </a:ext>
            </a:extLst>
          </p:cNvPr>
          <p:cNvSpPr txBox="1"/>
          <p:nvPr/>
        </p:nvSpPr>
        <p:spPr>
          <a:xfrm>
            <a:off x="723361" y="4276352"/>
            <a:ext cx="518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Point </a:t>
            </a:r>
            <a:r>
              <a:rPr lang="de-DE" sz="1800" dirty="0" err="1">
                <a:solidFill>
                  <a:schemeClr val="accent1"/>
                </a:solidFill>
              </a:rPr>
              <a:t>particle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first</a:t>
            </a:r>
            <a:r>
              <a:rPr lang="de-DE" sz="1800" dirty="0">
                <a:solidFill>
                  <a:schemeClr val="accent1"/>
                </a:solidFill>
              </a:rPr>
              <a:t> marginal</a:t>
            </a: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Point </a:t>
            </a:r>
            <a:r>
              <a:rPr lang="de-DE" sz="1800" dirty="0" err="1">
                <a:solidFill>
                  <a:schemeClr val="accent1"/>
                </a:solidFill>
              </a:rPr>
              <a:t>particle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Monte Carlo </a:t>
            </a:r>
            <a:r>
              <a:rPr lang="de-DE" sz="1800" dirty="0" err="1">
                <a:solidFill>
                  <a:schemeClr val="accent1"/>
                </a:solidFill>
              </a:rPr>
              <a:t>heatmap</a:t>
            </a:r>
            <a:endParaRPr lang="de-DE" sz="1800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Hard </a:t>
            </a:r>
            <a:r>
              <a:rPr lang="de-DE" sz="1800" dirty="0" err="1">
                <a:solidFill>
                  <a:schemeClr val="accent1"/>
                </a:solidFill>
              </a:rPr>
              <a:t>sphere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first</a:t>
            </a:r>
            <a:r>
              <a:rPr lang="de-DE" sz="1800" dirty="0">
                <a:solidFill>
                  <a:schemeClr val="accent1"/>
                </a:solidFill>
              </a:rPr>
              <a:t> marginal</a:t>
            </a: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Hard </a:t>
            </a:r>
            <a:r>
              <a:rPr lang="de-DE" sz="1800" dirty="0" err="1">
                <a:solidFill>
                  <a:schemeClr val="accent1"/>
                </a:solidFill>
              </a:rPr>
              <a:t>sphere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Monte Carlo </a:t>
            </a:r>
            <a:r>
              <a:rPr lang="de-DE" sz="1800" dirty="0" err="1">
                <a:solidFill>
                  <a:schemeClr val="accent1"/>
                </a:solidFill>
              </a:rPr>
              <a:t>heatmap</a:t>
            </a:r>
            <a:endParaRPr lang="en-US" sz="1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6E6913-7623-1364-EDD7-B7971BC6BEC4}"/>
                  </a:ext>
                </a:extLst>
              </p:cNvPr>
              <p:cNvSpPr txBox="1"/>
              <p:nvPr/>
            </p:nvSpPr>
            <p:spPr>
              <a:xfrm>
                <a:off x="534973" y="1250075"/>
                <a:ext cx="5561027" cy="269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200" dirty="0">
                    <a:solidFill>
                      <a:schemeClr val="accent1"/>
                    </a:solidFill>
                  </a:rPr>
                  <a:t>Initial </a:t>
                </a:r>
                <a:r>
                  <a:rPr lang="de-DE" sz="2200" dirty="0" err="1">
                    <a:solidFill>
                      <a:schemeClr val="accent1"/>
                    </a:solidFill>
                  </a:rPr>
                  <a:t>condition</a:t>
                </a:r>
                <a:r>
                  <a:rPr lang="de-DE" sz="22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de-DE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0.09</m:t>
                            </m:r>
                          </m:e>
                          <m:sup>
                            <m:r>
                              <a:rPr lang="de-DE" sz="2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22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=400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cells on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2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Point particle model with pure Brownian motion and no interaction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Hard sphere model with Brownian motion and cell reflections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All plots are at time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6E6913-7623-1364-EDD7-B7971BC6B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73" y="1250075"/>
                <a:ext cx="5561027" cy="2694777"/>
              </a:xfrm>
              <a:prstGeom prst="rect">
                <a:avLst/>
              </a:prstGeom>
              <a:blipFill>
                <a:blip r:embed="rId3"/>
                <a:stretch>
                  <a:fillRect l="-1316" t="-1584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30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E6E0-7A0A-503B-14F1-2ACBB57C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formation</a:t>
            </a:r>
            <a:endParaRPr lang="en-DE" dirty="0"/>
          </a:p>
        </p:txBody>
      </p:sp>
      <p:pic>
        <p:nvPicPr>
          <p:cNvPr id="7" name="patterns">
            <a:hlinkClick r:id="" action="ppaction://media"/>
            <a:extLst>
              <a:ext uri="{FF2B5EF4-FFF2-40B4-BE49-F238E27FC236}">
                <a16:creationId xmlns:a16="http://schemas.microsoft.com/office/drawing/2014/main" id="{3F64DDD5-912B-88A2-3432-F999BCAAD52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084" y="1051810"/>
            <a:ext cx="6032698" cy="4524936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862F71D-67B3-D690-050A-CBB415EE1470}"/>
              </a:ext>
            </a:extLst>
          </p:cNvPr>
          <p:cNvSpPr txBox="1"/>
          <p:nvPr/>
        </p:nvSpPr>
        <p:spPr>
          <a:xfrm>
            <a:off x="550781" y="5364487"/>
            <a:ext cx="7185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</a:t>
            </a:r>
            <a:r>
              <a:rPr lang="fr-FR" sz="1200" dirty="0" err="1">
                <a:solidFill>
                  <a:schemeClr val="bg1"/>
                </a:solidFill>
              </a:rPr>
              <a:t>Méhes</a:t>
            </a:r>
            <a:r>
              <a:rPr lang="fr-FR" sz="1200" dirty="0">
                <a:solidFill>
                  <a:schemeClr val="bg1"/>
                </a:solidFill>
              </a:rPr>
              <a:t> E, Mones E, </a:t>
            </a:r>
            <a:r>
              <a:rPr lang="fr-FR" sz="1200" dirty="0" err="1">
                <a:solidFill>
                  <a:schemeClr val="bg1"/>
                </a:solidFill>
              </a:rPr>
              <a:t>Németh</a:t>
            </a:r>
            <a:r>
              <a:rPr lang="fr-FR" sz="1200" dirty="0">
                <a:solidFill>
                  <a:schemeClr val="bg1"/>
                </a:solidFill>
              </a:rPr>
              <a:t> V, </a:t>
            </a:r>
            <a:r>
              <a:rPr lang="fr-FR" sz="1200" dirty="0" err="1">
                <a:solidFill>
                  <a:schemeClr val="bg1"/>
                </a:solidFill>
              </a:rPr>
              <a:t>Vicsek</a:t>
            </a:r>
            <a:r>
              <a:rPr lang="fr-FR" sz="1200" dirty="0">
                <a:solidFill>
                  <a:schemeClr val="bg1"/>
                </a:solidFill>
              </a:rPr>
              <a:t> T</a:t>
            </a:r>
            <a:r>
              <a:rPr lang="en-GB" sz="1200" dirty="0">
                <a:solidFill>
                  <a:schemeClr val="bg1"/>
                </a:solidFill>
              </a:rPr>
              <a:t>,</a:t>
            </a:r>
            <a:r>
              <a:rPr lang="en-GB" sz="1200" i="1" dirty="0">
                <a:solidFill>
                  <a:schemeClr val="bg1"/>
                </a:solidFill>
              </a:rPr>
              <a:t> PLOS ONE, </a:t>
            </a:r>
            <a:r>
              <a:rPr lang="en-DE" sz="1200" dirty="0">
                <a:solidFill>
                  <a:schemeClr val="bg1"/>
                </a:solidFill>
              </a:rPr>
              <a:t>201</a:t>
            </a:r>
            <a:r>
              <a:rPr lang="en-GB" sz="1200" dirty="0">
                <a:solidFill>
                  <a:schemeClr val="bg1"/>
                </a:solidFill>
              </a:rPr>
              <a:t>2 </a:t>
            </a:r>
            <a:endParaRPr lang="en-DE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40+ Free Diskus Ciklider &amp; Discus Fish Photos - Pixabay">
            <a:extLst>
              <a:ext uri="{FF2B5EF4-FFF2-40B4-BE49-F238E27FC236}">
                <a16:creationId xmlns:a16="http://schemas.microsoft.com/office/drawing/2014/main" id="{67FDF6DB-2A27-B90F-133B-94540CB6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4" y="671909"/>
            <a:ext cx="3334871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Fisch, Meeresbiologie, Organismus, unterwasser enthält.&#10;&#10;KI-generierte Inhalte können fehlerhaft sein.">
            <a:extLst>
              <a:ext uri="{FF2B5EF4-FFF2-40B4-BE49-F238E27FC236}">
                <a16:creationId xmlns:a16="http://schemas.microsoft.com/office/drawing/2014/main" id="{BF5AE276-23F9-53E0-E382-4B5B76406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331" y="3482789"/>
            <a:ext cx="3887719" cy="25908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8B82C80-864A-0A47-1688-036EB3EEED86}"/>
              </a:ext>
            </a:extLst>
          </p:cNvPr>
          <p:cNvSpPr txBox="1"/>
          <p:nvPr/>
        </p:nvSpPr>
        <p:spPr>
          <a:xfrm>
            <a:off x="7198659" y="300475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>
                <a:solidFill>
                  <a:schemeClr val="bg1"/>
                </a:solidFill>
              </a:rPr>
              <a:t>https://pixabay.com/photos/search/diskus%20ciklider/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5396B3-814D-B6C8-8A00-0EC9D1C71CDA}"/>
              </a:ext>
            </a:extLst>
          </p:cNvPr>
          <p:cNvSpPr txBox="1"/>
          <p:nvPr/>
        </p:nvSpPr>
        <p:spPr>
          <a:xfrm>
            <a:off x="7389159" y="5915816"/>
            <a:ext cx="66473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>
                <a:solidFill>
                  <a:schemeClr val="bg1"/>
                </a:solidFill>
              </a:rPr>
              <a:t>https://pixabay.com/photos/search/diskus%20ciklider/</a:t>
            </a:r>
          </a:p>
        </p:txBody>
      </p:sp>
    </p:spTree>
    <p:extLst>
      <p:ext uri="{BB962C8B-B14F-4D97-AF65-F5344CB8AC3E}">
        <p14:creationId xmlns:p14="http://schemas.microsoft.com/office/powerpoint/2010/main" val="13921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597F-18EE-A4C3-DAA4-74801BA30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115813-23DD-528F-0159-49BFC8D3E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Hard sphere model and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423941-A15C-280D-7A50-7698EB8F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4A39D-E7CE-BFAD-E931-63C12E0334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63" y="1403498"/>
            <a:ext cx="4432569" cy="363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CF58A-EE76-7A23-7E68-5BC7D37CF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1403498"/>
            <a:ext cx="4432570" cy="3639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602E3-52A1-E02C-F5DC-A9CEDCD0116E}"/>
              </a:ext>
            </a:extLst>
          </p:cNvPr>
          <p:cNvSpPr txBox="1"/>
          <p:nvPr/>
        </p:nvSpPr>
        <p:spPr>
          <a:xfrm>
            <a:off x="1092424" y="5251731"/>
            <a:ext cx="4151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</a:t>
            </a:r>
            <a:r>
              <a:rPr lang="de-DE" sz="2200" dirty="0" err="1">
                <a:solidFill>
                  <a:schemeClr val="accent1"/>
                </a:solidFill>
              </a:rPr>
              <a:t>sphere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from</a:t>
            </a:r>
            <a:r>
              <a:rPr lang="de-DE" sz="2200" dirty="0">
                <a:solidFill>
                  <a:schemeClr val="accent1"/>
                </a:solidFill>
              </a:rPr>
              <a:t> Bruna &amp; Chapman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CC032-29BD-C8CD-3F2D-F667535A88E5}"/>
              </a:ext>
            </a:extLst>
          </p:cNvPr>
          <p:cNvSpPr txBox="1"/>
          <p:nvPr/>
        </p:nvSpPr>
        <p:spPr>
          <a:xfrm>
            <a:off x="6236679" y="5263191"/>
            <a:ext cx="415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35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7D53-C4BE-A498-A6D3-2F3E8AE1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648D05-EA90-F6E2-FC9B-A36EA845E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3. Analysis of DF dynamics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F603ED-E30F-1590-6638-00A40A66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9E40B-24BB-D9C2-DDB5-ED51A384DD08}"/>
              </a:ext>
            </a:extLst>
          </p:cNvPr>
          <p:cNvSpPr txBox="1"/>
          <p:nvPr/>
        </p:nvSpPr>
        <p:spPr>
          <a:xfrm>
            <a:off x="704007" y="1767006"/>
            <a:ext cx="52921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Compare diffusion behaviour of hard, mid and soft DF model</a:t>
            </a:r>
          </a:p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Shape deformation analysis</a:t>
            </a:r>
          </a:p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Hard mean field PDE</a:t>
            </a:r>
          </a:p>
          <a:p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8B0EDC-B747-A73C-DD9D-906F24B16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33" y="1232890"/>
            <a:ext cx="4376414" cy="3858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3455DB-AAB0-1BBC-2268-9D56DE8AE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948" y="1035780"/>
            <a:ext cx="669406" cy="3917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AA1FB3-2C5F-6186-23A5-E4A5439A6CC4}"/>
              </a:ext>
            </a:extLst>
          </p:cNvPr>
          <p:cNvSpPr txBox="1"/>
          <p:nvPr/>
        </p:nvSpPr>
        <p:spPr>
          <a:xfrm>
            <a:off x="6659745" y="5172229"/>
            <a:ext cx="520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Initial </a:t>
            </a:r>
            <a:r>
              <a:rPr lang="de-DE" sz="2200" dirty="0" err="1"/>
              <a:t>condition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all DF </a:t>
            </a:r>
            <a:r>
              <a:rPr lang="de-DE" sz="2200" dirty="0" err="1"/>
              <a:t>models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5017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7F9B-8F3E-4BA6-2045-9FA99D009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D9FBCD-7152-C00B-C30D-9561BB4541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Diffusion behaviour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0B47819-7EC8-8ED7-4A47-E1D1883A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6EBA3-BDF3-C4B6-6F15-6676C6BAE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267367"/>
            <a:ext cx="3422911" cy="301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42C63-98B8-1B57-3C0A-8B6240A65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44" y="1267367"/>
            <a:ext cx="3422911" cy="3017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6CF1E-9B4D-6211-F173-C5790F05AA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4377" y="1267367"/>
            <a:ext cx="3422911" cy="30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27AFD-CEC4-69ED-0910-F85935259E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3" y="4905007"/>
            <a:ext cx="8316652" cy="898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65B11B-FB8B-5FED-5B23-293227F0F769}"/>
              </a:ext>
            </a:extLst>
          </p:cNvPr>
          <p:cNvSpPr txBox="1"/>
          <p:nvPr/>
        </p:nvSpPr>
        <p:spPr>
          <a:xfrm>
            <a:off x="946768" y="4474120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26518-E14A-FBB9-A557-B44877C903C9}"/>
              </a:ext>
            </a:extLst>
          </p:cNvPr>
          <p:cNvSpPr txBox="1"/>
          <p:nvPr/>
        </p:nvSpPr>
        <p:spPr>
          <a:xfrm>
            <a:off x="4477592" y="4471996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Mid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0439B-406A-32EB-1D69-9137FE96E194}"/>
              </a:ext>
            </a:extLst>
          </p:cNvPr>
          <p:cNvSpPr txBox="1"/>
          <p:nvPr/>
        </p:nvSpPr>
        <p:spPr>
          <a:xfrm>
            <a:off x="8008418" y="4464909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Soft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38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77065-1425-3EFA-0DA5-E98FCF3EC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47C680-F444-38D9-6ACB-A5A778176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Cross section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B1A976-9E9C-B09A-788A-E10AAE97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4EAFFFC-B7E3-D36B-0DBD-E901E1D63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64" y="1176576"/>
            <a:ext cx="7409671" cy="4939781"/>
          </a:xfrm>
        </p:spPr>
      </p:pic>
    </p:spTree>
    <p:extLst>
      <p:ext uri="{BB962C8B-B14F-4D97-AF65-F5344CB8AC3E}">
        <p14:creationId xmlns:p14="http://schemas.microsoft.com/office/powerpoint/2010/main" val="865194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7256-839E-974E-74BF-372F4FA1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E7387-76EC-6EFB-4766-8E03FC3CE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B0C0474-C447-5655-0240-2656D65B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3EA517-E793-C8C7-1977-F1DF0A88E5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65395" y="1270847"/>
                <a:ext cx="9661209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Measure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shape</a:t>
                </a:r>
                <a:r>
                  <a:rPr lang="de-DE" dirty="0"/>
                  <a:t> </a:t>
                </a:r>
                <a:r>
                  <a:rPr lang="de-DE" dirty="0" err="1"/>
                  <a:t>deformation</a:t>
                </a:r>
                <a:r>
                  <a:rPr lang="de-DE" dirty="0"/>
                  <a:t>: </a:t>
                </a:r>
                <a:r>
                  <a:rPr lang="de-DE" dirty="0" err="1"/>
                  <a:t>asphericity</a:t>
                </a:r>
                <a:r>
                  <a:rPr lang="de-DE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DF cell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 we use its perimeter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its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, to compute its </a:t>
                </a:r>
                <a:r>
                  <a:rPr lang="en-US" dirty="0" err="1"/>
                  <a:t>asphericity</a:t>
                </a:r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circle is the only geometrical figure with the maximum </a:t>
                </a:r>
                <a:r>
                  <a:rPr lang="en-US" dirty="0" err="1"/>
                  <a:t>asphericity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all DF cells,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3EA517-E793-C8C7-1977-F1DF0A88E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65395" y="1270847"/>
                <a:ext cx="9661209" cy="4540277"/>
              </a:xfrm>
              <a:blipFill>
                <a:blip r:embed="rId2"/>
                <a:stretch>
                  <a:fillRect l="-1831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590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B0FE2-1069-5C13-5CB9-86F20799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F282D9-43B8-C4DC-CA79-555911A9A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BC215-FF53-7EEC-2249-6EAB9308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2E6743-5AFB-E8AF-791F-23B5E659AC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5"/>
          <a:stretch>
            <a:fillRect/>
          </a:stretch>
        </p:blipFill>
        <p:spPr>
          <a:xfrm>
            <a:off x="315207" y="1584798"/>
            <a:ext cx="11344096" cy="238411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348085E8-02BD-0FAB-1466-3603ECB6CD91}"/>
                  </a:ext>
                </a:extLst>
              </p:cNvPr>
              <p:cNvSpPr txBox="1"/>
              <p:nvPr/>
            </p:nvSpPr>
            <p:spPr>
              <a:xfrm>
                <a:off x="492057" y="4137975"/>
                <a:ext cx="2865121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smtClean="0">
                          <a:solidFill>
                            <a:schemeClr val="accent1"/>
                          </a:solidFill>
                        </a:rPr>
                        <m:t>𝐴𝑟𝑒𝑎</m:t>
                      </m:r>
                      <m:r>
                        <a:rPr lang="en-GB" sz="2200" smtClean="0">
                          <a:solidFill>
                            <a:schemeClr val="accent1"/>
                          </a:solidFill>
                        </a:rPr>
                        <m:t>=</m:t>
                      </m:r>
                      <m:r>
                        <a:rPr lang="en-GB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3.2∗</m:t>
                      </m:r>
                      <m:sSup>
                        <m:sSupPr>
                          <m:ctrlP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</a:rPr>
                        <m:t>𝑃𝑒𝑟𝑖𝑚𝑒𝑡𝑒𝑟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</a:rPr>
                        <m:t>=</m:t>
                      </m:r>
                      <m:r>
                        <a:rPr lang="en-GB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0.026</m:t>
                      </m:r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</a:rPr>
                      <m:t>𝐴𝑠𝑝h𝑒𝑟𝑖𝑐𝑖𝑡𝑦</m:t>
                    </m:r>
                    <m:r>
                      <a:rPr lang="en-GB" sz="2200">
                        <a:solidFill>
                          <a:schemeClr val="accent1"/>
                        </a:solidFill>
                      </a:rPr>
                      <m:t>=</m:t>
                    </m:r>
                    <m:r>
                      <a:rPr lang="en-GB" sz="2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0.6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1</a:t>
                </a:r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348085E8-02BD-0FAB-1466-3603ECB6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57" y="4137975"/>
                <a:ext cx="2865121" cy="1111843"/>
              </a:xfrm>
              <a:prstGeom prst="rect">
                <a:avLst/>
              </a:prstGeom>
              <a:blipFill>
                <a:blip r:embed="rId3"/>
                <a:stretch>
                  <a:fillRect b="-104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25E48B7-0CC9-65E8-3895-E1A6DA69947B}"/>
                  </a:ext>
                </a:extLst>
              </p:cNvPr>
              <p:cNvSpPr txBox="1"/>
              <p:nvPr/>
            </p:nvSpPr>
            <p:spPr>
              <a:xfrm>
                <a:off x="3381216" y="4141604"/>
                <a:ext cx="2745265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smtClean="0">
                          <a:solidFill>
                            <a:schemeClr val="accent1"/>
                          </a:solidFill>
                        </a:rPr>
                        <m:t>𝐴𝑟𝑒𝑎</m:t>
                      </m:r>
                      <m:r>
                        <a:rPr lang="en-GB" sz="2200" smtClean="0">
                          <a:solidFill>
                            <a:schemeClr val="accent1"/>
                          </a:solidFill>
                        </a:rPr>
                        <m:t>=</m:t>
                      </m:r>
                      <m:r>
                        <a:rPr lang="en-GB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5.0∗</m:t>
                      </m:r>
                      <m:sSup>
                        <m:sSupPr>
                          <m:ctrlP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</a:rPr>
                        <m:t>𝑃𝑒𝑟𝑖𝑚𝑒𝑡𝑒𝑟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</a:rPr>
                        <m:t>=</m:t>
                      </m:r>
                      <m:r>
                        <a:rPr lang="en-GB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0.028</m:t>
                      </m:r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</a:rPr>
                      <m:t>𝐴𝑠𝑝h𝑒𝑟𝑖𝑐𝑖𝑡𝑦</m:t>
                    </m:r>
                    <m:r>
                      <a:rPr lang="en-GB" sz="2200">
                        <a:solidFill>
                          <a:schemeClr val="accent1"/>
                        </a:solidFill>
                      </a:rPr>
                      <m:t>=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0.79</a:t>
                </a:r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25E48B7-0CC9-65E8-3895-E1A6DA69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216" y="4141604"/>
                <a:ext cx="2745265" cy="1111843"/>
              </a:xfrm>
              <a:prstGeom prst="rect">
                <a:avLst/>
              </a:prstGeom>
              <a:blipFill>
                <a:blip r:embed="rId4"/>
                <a:stretch>
                  <a:fillRect b="-103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5D714C7-D4D6-5E73-C5BD-2BC845FC3B22}"/>
                  </a:ext>
                </a:extLst>
              </p:cNvPr>
              <p:cNvSpPr txBox="1"/>
              <p:nvPr/>
            </p:nvSpPr>
            <p:spPr>
              <a:xfrm>
                <a:off x="6222999" y="4141604"/>
                <a:ext cx="2769303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200" smtClean="0">
                        <a:solidFill>
                          <a:schemeClr val="accent1"/>
                        </a:solidFill>
                      </a:rPr>
                      <m:t>𝐴𝑟𝑒𝑎</m:t>
                    </m:r>
                    <m:r>
                      <a:rPr lang="en-GB" sz="2200" smtClean="0">
                        <a:solidFill>
                          <a:schemeClr val="accent1"/>
                        </a:solidFill>
                      </a:rPr>
                      <m:t>=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5∗</m:t>
                    </m:r>
                    <m:sSup>
                      <m:sSupPr>
                        <m:ctrlPr>
                          <a:rPr lang="en-GB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</a:rPr>
                      <m:t>𝑃𝑒𝑟𝑖𝑚𝑒𝑡𝑒𝑟</m:t>
                    </m:r>
                    <m:r>
                      <a:rPr lang="en-GB" sz="2200">
                        <a:solidFill>
                          <a:schemeClr val="accent1"/>
                        </a:solidFill>
                      </a:rPr>
                      <m:t>=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0.030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</a:rPr>
                        <m:t>𝐴𝑠𝑝h𝑒𝑟𝑖𝑐𝑖𝑡𝑦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</a:rPr>
                        <m:t>=</m:t>
                      </m:r>
                      <m:r>
                        <a:rPr lang="en-GB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</a:rPr>
                        <m:t>1</m:t>
                      </m:r>
                    </m:oMath>
                  </m:oMathPara>
                </a14:m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5D714C7-D4D6-5E73-C5BD-2BC845FC3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999" y="4141604"/>
                <a:ext cx="2769303" cy="1111843"/>
              </a:xfrm>
              <a:prstGeom prst="rect">
                <a:avLst/>
              </a:prstGeom>
              <a:blipFill>
                <a:blip r:embed="rId5"/>
                <a:stretch>
                  <a:fillRect b="-54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B97B01-5CAB-69AD-62C3-9F631CCC9C17}"/>
                  </a:ext>
                </a:extLst>
              </p:cNvPr>
              <p:cNvSpPr txBox="1"/>
              <p:nvPr/>
            </p:nvSpPr>
            <p:spPr>
              <a:xfrm>
                <a:off x="9088820" y="4137974"/>
                <a:ext cx="2823777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smtClean="0">
                          <a:solidFill>
                            <a:schemeClr val="accent1"/>
                          </a:solidFill>
                        </a:rPr>
                        <m:t>𝐴𝑟𝑒𝑎</m:t>
                      </m:r>
                      <m:r>
                        <a:rPr lang="en-GB" sz="2200" smtClean="0">
                          <a:solidFill>
                            <a:schemeClr val="accent1"/>
                          </a:solidFill>
                        </a:rPr>
                        <m:t>=</m:t>
                      </m:r>
                      <m:r>
                        <a:rPr lang="en-GB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</a:rPr>
                        <m:t>𝑃𝑒𝑟𝑖𝑚𝑒𝑡𝑒𝑟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</a:rPr>
                        <m:t>=</m:t>
                      </m:r>
                      <m:r>
                        <a:rPr lang="en-GB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0.031</m:t>
                      </m:r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</a:rPr>
                      <m:t>𝐴𝑠𝑝h𝑒𝑟𝑖𝑐𝑖𝑡𝑦</m:t>
                    </m:r>
                    <m:r>
                      <a:rPr lang="en-GB" sz="2200">
                        <a:solidFill>
                          <a:schemeClr val="accent1"/>
                        </a:solidFill>
                      </a:rPr>
                      <m:t>=1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.0</a:t>
                </a:r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B97B01-5CAB-69AD-62C3-9F631CCC9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820" y="4137974"/>
                <a:ext cx="2823777" cy="1111843"/>
              </a:xfrm>
              <a:prstGeom prst="rect">
                <a:avLst/>
              </a:prstGeom>
              <a:blipFill>
                <a:blip r:embed="rId6"/>
                <a:stretch>
                  <a:fillRect b="-104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7007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8ACE-E201-D3DD-6CA1-937914DB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001E92-BCFA-8864-27F7-993D9936B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F2B629-7272-ACB9-D1B1-15EC94B3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6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603279-97DA-0B2F-CB6B-D8B2042C7F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80" y="1080425"/>
            <a:ext cx="5617839" cy="4993635"/>
          </a:xfrm>
        </p:spPr>
      </p:pic>
    </p:spTree>
    <p:extLst>
      <p:ext uri="{BB962C8B-B14F-4D97-AF65-F5344CB8AC3E}">
        <p14:creationId xmlns:p14="http://schemas.microsoft.com/office/powerpoint/2010/main" val="357894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1D3A5-835F-5FEF-24BC-6730E8526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84465B-2846-385B-DA16-3CED12A873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pic>
        <p:nvPicPr>
          <p:cNvPr id="10" name="Inhaltsplatzhalter 9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923666A2-6EB8-BB71-EDED-CA5A6F997D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6921" y="1158875"/>
            <a:ext cx="4201631" cy="4540250"/>
          </a:xfrm>
          <a:prstGeom prst="rect">
            <a:avLst/>
          </a:prstGeom>
          <a:ln>
            <a:noFill/>
          </a:ln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91778273-20A6-E6BC-F43D-C2B90A6C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35A974B-9417-3339-45D3-51EBC56B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5" y="1158875"/>
            <a:ext cx="4201631" cy="29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121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E439-4609-D597-5966-28D88275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1A825D-D986-F131-CFF4-A9E9141AEE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60F344F-9BBB-BC92-C488-C4B7870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7509E44-7165-9086-1B81-11C58D98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1" y="1200145"/>
            <a:ext cx="5020376" cy="4620270"/>
          </a:xfrm>
          <a:prstGeom prst="rect">
            <a:avLst/>
          </a:prstGeom>
        </p:spPr>
      </p:pic>
      <p:pic>
        <p:nvPicPr>
          <p:cNvPr id="13" name="Grafik 1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16C0BC53-6A43-2915-8E53-E3559446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5" y="1200145"/>
            <a:ext cx="4896533" cy="427732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3D7715B4-4BFC-6040-F648-FCEB439D030F}"/>
              </a:ext>
            </a:extLst>
          </p:cNvPr>
          <p:cNvSpPr/>
          <p:nvPr/>
        </p:nvSpPr>
        <p:spPr>
          <a:xfrm>
            <a:off x="8972550" y="3543300"/>
            <a:ext cx="1943100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2396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3E416-BC14-1D75-51ED-D9763064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EE5562-42F6-07CC-1F4A-2885C6246F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A09DCEF-DF57-ECAA-557F-4434A4DA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Grafik 3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11E1FD44-670A-4078-0004-FA4442A6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8" y="1165679"/>
            <a:ext cx="4293652" cy="45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8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CC9E6-4101-4A3A-9C33-0EB8C950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3514552" cy="492443"/>
          </a:xfrm>
        </p:spPr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3AE013-9050-4530-ABB3-328FCB148EC7}"/>
              </a:ext>
            </a:extLst>
          </p:cNvPr>
          <p:cNvSpPr txBox="1"/>
          <p:nvPr/>
        </p:nvSpPr>
        <p:spPr>
          <a:xfrm>
            <a:off x="5379564" y="700847"/>
            <a:ext cx="63834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DF model and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DF cell representation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preserving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Interaction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Resulting dynamics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Validation of hard DF model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Comparison of Monte Carlo simulations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Analysis of DF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Diffusion behaviour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deformation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0475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4B344-87B2-B1DA-6D20-B10B11A5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9FD5F0-65B9-1318-B673-F26CC4F8E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Point particles and spherical models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1CD2E-CDDA-3AB8-283A-A5775FF9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17" name="Grafik 16" descr="Ein Bild, das Karminrot, Screenshot, rot enthält.&#10;&#10;KI-generierte Inhalte können fehlerhaft sein.">
            <a:extLst>
              <a:ext uri="{FF2B5EF4-FFF2-40B4-BE49-F238E27FC236}">
                <a16:creationId xmlns:a16="http://schemas.microsoft.com/office/drawing/2014/main" id="{1A0E8DC8-7B6F-8510-DB3C-82C0C7DC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55" t="1170" r="51569"/>
          <a:stretch>
            <a:fillRect/>
          </a:stretch>
        </p:blipFill>
        <p:spPr>
          <a:xfrm>
            <a:off x="1612901" y="1164169"/>
            <a:ext cx="3149600" cy="33655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AC2DDC9-E94F-C588-F313-9E6158113332}"/>
              </a:ext>
            </a:extLst>
          </p:cNvPr>
          <p:cNvSpPr txBox="1"/>
          <p:nvPr/>
        </p:nvSpPr>
        <p:spPr>
          <a:xfrm>
            <a:off x="1190888" y="4682065"/>
            <a:ext cx="4237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Simplest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No interaction or shape modelling</a:t>
            </a:r>
            <a:endParaRPr lang="en-DE" sz="2400" dirty="0">
              <a:solidFill>
                <a:schemeClr val="accent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AC175D8-FFF2-E841-2CC6-7B691354FE79}"/>
              </a:ext>
            </a:extLst>
          </p:cNvPr>
          <p:cNvSpPr txBox="1"/>
          <p:nvPr/>
        </p:nvSpPr>
        <p:spPr>
          <a:xfrm>
            <a:off x="6208980" y="4682066"/>
            <a:ext cx="467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Models spherical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Adds soft or hard interaction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No shape deformation</a:t>
            </a:r>
            <a:endParaRPr lang="en-DE" sz="2400" dirty="0">
              <a:solidFill>
                <a:schemeClr val="accent1"/>
              </a:solidFill>
            </a:endParaRPr>
          </a:p>
        </p:txBody>
      </p:sp>
      <p:pic>
        <p:nvPicPr>
          <p:cNvPr id="21" name="Grafik 20" descr="Ein Bild, das Screenshot, Karminrot, rot enthält.&#10;&#10;KI-generierte Inhalte können fehlerhaft sein.">
            <a:extLst>
              <a:ext uri="{FF2B5EF4-FFF2-40B4-BE49-F238E27FC236}">
                <a16:creationId xmlns:a16="http://schemas.microsoft.com/office/drawing/2014/main" id="{070B5F5B-EE5F-2836-BB78-C492D369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6" b="1"/>
          <a:stretch>
            <a:fillRect/>
          </a:stretch>
        </p:blipFill>
        <p:spPr>
          <a:xfrm>
            <a:off x="6843777" y="1164169"/>
            <a:ext cx="3184990" cy="33655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4983CEFA-4C35-F61B-4AEC-0DD9E363D8DC}"/>
              </a:ext>
            </a:extLst>
          </p:cNvPr>
          <p:cNvSpPr/>
          <p:nvPr/>
        </p:nvSpPr>
        <p:spPr>
          <a:xfrm>
            <a:off x="1336674" y="1106486"/>
            <a:ext cx="325437" cy="463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343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BBEE-CA7A-ABC7-8009-20783D3E3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FB8DCE-5578-14BB-2C7C-5EF0B93AB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Phase field model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B524A-1A3C-74BE-B8E1-B5F1A430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fik 8" descr="Ein Bild, das Diagramm, Plan, Karte, Reihe enthält.&#10;&#10;KI-generierte Inhalte können fehlerhaft sein.">
            <a:extLst>
              <a:ext uri="{FF2B5EF4-FFF2-40B4-BE49-F238E27FC236}">
                <a16:creationId xmlns:a16="http://schemas.microsoft.com/office/drawing/2014/main" id="{60A691DB-7258-1D20-08EF-A823E8452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33" y="1287779"/>
            <a:ext cx="9316334" cy="2928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F385041-5934-8380-F6A6-8B3081F164C7}"/>
                  </a:ext>
                </a:extLst>
              </p:cNvPr>
              <p:cNvSpPr txBox="1"/>
              <p:nvPr/>
            </p:nvSpPr>
            <p:spPr>
              <a:xfrm>
                <a:off x="1822760" y="4175789"/>
                <a:ext cx="8653780" cy="120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Cells are continuous functions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All kind of cell shapes can be represented continuously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Easy computation of overlaps between two cells </a:t>
                </a:r>
                <a:endParaRPr lang="en-DE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F385041-5934-8380-F6A6-8B3081F16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60" y="4175789"/>
                <a:ext cx="8653780" cy="1208664"/>
              </a:xfrm>
              <a:prstGeom prst="rect">
                <a:avLst/>
              </a:prstGeom>
              <a:blipFill>
                <a:blip r:embed="rId3"/>
                <a:stretch>
                  <a:fillRect l="-915" t="-4040" b="-101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495590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6_TUD_PPT_16zu9_Vorlage.potx" id="{294745C1-E1BC-44C1-8C9D-B4CB23BDF171}" vid="{41010231-A741-4371-A565-9EF1890B637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2340</Words>
  <Application>Microsoft Office PowerPoint</Application>
  <PresentationFormat>Breitbild</PresentationFormat>
  <Paragraphs>366</Paragraphs>
  <Slides>69</Slides>
  <Notes>0</Notes>
  <HiddenSlides>7</HiddenSlides>
  <MMClips>4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76" baseType="lpstr">
      <vt:lpstr>Symbol</vt:lpstr>
      <vt:lpstr>Cambria Math</vt:lpstr>
      <vt:lpstr>Calibri</vt:lpstr>
      <vt:lpstr>Arial</vt:lpstr>
      <vt:lpstr>Open Sans</vt:lpstr>
      <vt:lpstr>Wingdings</vt:lpstr>
      <vt:lpstr>TUD_2018_16zu9</vt:lpstr>
      <vt:lpstr>Derivation and study of a non-confluent model  for deformable cells</vt:lpstr>
      <vt:lpstr>PowerPoint-Präsentation</vt:lpstr>
      <vt:lpstr>Time lapse embryonic development of an axolotl</vt:lpstr>
      <vt:lpstr>Embryonic development model</vt:lpstr>
      <vt:lpstr>Wound healing</vt:lpstr>
      <vt:lpstr>Pattern formation</vt:lpstr>
      <vt:lpstr>Table of contents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2. Validation of hard DF model </vt:lpstr>
      <vt:lpstr>2. Validation of hard DF model </vt:lpstr>
      <vt:lpstr>2. Validation of hard DF model </vt:lpstr>
      <vt:lpstr>2. Validation of hard DF model </vt:lpstr>
      <vt:lpstr>2. Validation of hard DF model </vt:lpstr>
      <vt:lpstr>3. Analysis of DF dynamics</vt:lpstr>
      <vt:lpstr>3. Analysis of DF dynamics</vt:lpstr>
      <vt:lpstr>3. Analysis of DF dynamics</vt:lpstr>
      <vt:lpstr>3. Analysis of DF dynamics</vt:lpstr>
      <vt:lpstr>3. Analysis of DF dynamics</vt:lpstr>
      <vt:lpstr>3. Analysis of DF dynamics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</dc:title>
  <dc:subject>Präsentationsvorlage</dc:subject>
  <dc:creator>cd@tu-dresden.de</dc:creator>
  <cp:lastModifiedBy>c27e18cf, d2f0c300</cp:lastModifiedBy>
  <cp:revision>46</cp:revision>
  <dcterms:created xsi:type="dcterms:W3CDTF">2021-12-16T17:30:27Z</dcterms:created>
  <dcterms:modified xsi:type="dcterms:W3CDTF">2026-01-09T16:32:59Z</dcterms:modified>
</cp:coreProperties>
</file>